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4" r:id="rId2"/>
    <p:sldId id="256" r:id="rId3"/>
    <p:sldId id="257" r:id="rId4"/>
    <p:sldId id="287" r:id="rId5"/>
    <p:sldId id="288" r:id="rId6"/>
    <p:sldId id="289" r:id="rId7"/>
    <p:sldId id="290" r:id="rId8"/>
    <p:sldId id="291" r:id="rId9"/>
    <p:sldId id="274" r:id="rId10"/>
    <p:sldId id="258" r:id="rId11"/>
    <p:sldId id="259" r:id="rId12"/>
    <p:sldId id="260" r:id="rId13"/>
    <p:sldId id="261" r:id="rId14"/>
    <p:sldId id="262" r:id="rId15"/>
    <p:sldId id="272" r:id="rId16"/>
    <p:sldId id="273" r:id="rId17"/>
    <p:sldId id="263" r:id="rId18"/>
    <p:sldId id="264" r:id="rId19"/>
    <p:sldId id="266" r:id="rId20"/>
    <p:sldId id="280" r:id="rId21"/>
    <p:sldId id="281" r:id="rId22"/>
    <p:sldId id="267" r:id="rId23"/>
    <p:sldId id="275" r:id="rId24"/>
    <p:sldId id="276" r:id="rId25"/>
    <p:sldId id="268" r:id="rId26"/>
    <p:sldId id="269" r:id="rId27"/>
    <p:sldId id="270" r:id="rId28"/>
    <p:sldId id="292" r:id="rId29"/>
    <p:sldId id="293" r:id="rId30"/>
    <p:sldId id="295" r:id="rId31"/>
    <p:sldId id="294" r:id="rId32"/>
    <p:sldId id="277" r:id="rId33"/>
    <p:sldId id="282" r:id="rId34"/>
    <p:sldId id="283" r:id="rId35"/>
    <p:sldId id="310" r:id="rId36"/>
    <p:sldId id="284" r:id="rId37"/>
    <p:sldId id="285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278" r:id="rId47"/>
    <p:sldId id="305" r:id="rId48"/>
    <p:sldId id="306" r:id="rId49"/>
    <p:sldId id="307" r:id="rId50"/>
    <p:sldId id="308" r:id="rId51"/>
    <p:sldId id="311" r:id="rId52"/>
    <p:sldId id="312" r:id="rId53"/>
    <p:sldId id="309" r:id="rId54"/>
    <p:sldId id="271" r:id="rId55"/>
    <p:sldId id="313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4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1ABA4E-CD72-497B-97AA-7213B3980F60}" type="datetimeFigureOut">
              <a:rPr lang="en-US" smtClean="0"/>
              <a:pPr/>
              <a:t>5/20/2011</a:t>
            </a:fld>
            <a:endParaRPr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42372"/>
            <a:ext cx="9144000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5 Título"/>
          <p:cNvSpPr txBox="1">
            <a:spLocks/>
          </p:cNvSpPr>
          <p:nvPr/>
        </p:nvSpPr>
        <p:spPr>
          <a:xfrm>
            <a:off x="684213" y="1382316"/>
            <a:ext cx="7772400" cy="534516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b" anchorCtr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ell Gothic Std Black" pitchFamily="34" charset="0"/>
                <a:ea typeface="+mj-ea"/>
                <a:cs typeface="+mj-cs"/>
              </a:rPr>
              <a:t>Instituto Superior de Estudios Eclesiásticos</a:t>
            </a:r>
            <a:endParaRPr kumimoji="0" lang="es-MX" sz="3200" b="0" i="0" u="none" strike="noStrike" kern="1200" cap="none" spc="-100" normalizeH="0" baseline="0" noProof="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Bell Gothic Std Black" pitchFamily="34" charset="0"/>
              <a:ea typeface="+mj-ea"/>
              <a:cs typeface="+mj-cs"/>
            </a:endParaRPr>
          </a:p>
        </p:txBody>
      </p:sp>
      <p:pic>
        <p:nvPicPr>
          <p:cNvPr id="6" name="3 Marcador de contenido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635896" y="2708920"/>
            <a:ext cx="1872208" cy="1872208"/>
          </a:xfrm>
          <a:prstGeom prst="rect">
            <a:avLst/>
          </a:prstGeom>
          <a:scene3d>
            <a:camera prst="orthographicFront"/>
            <a:lightRig rig="glow" dir="t"/>
          </a:scene3d>
          <a:sp3d extrusionH="31750" contourW="12700" prstMaterial="matte">
            <a:bevelB w="152400" h="50800" prst="softRound"/>
          </a:sp3d>
        </p:spPr>
      </p:pic>
      <p:sp>
        <p:nvSpPr>
          <p:cNvPr id="7" name="3 Marcador de pie de página"/>
          <p:cNvSpPr txBox="1">
            <a:spLocks/>
          </p:cNvSpPr>
          <p:nvPr/>
        </p:nvSpPr>
        <p:spPr>
          <a:xfrm>
            <a:off x="107950" y="6486525"/>
            <a:ext cx="8856663" cy="365125"/>
          </a:xfrm>
          <a:prstGeom prst="rect">
            <a:avLst/>
          </a:prstGeom>
        </p:spPr>
        <p:txBody>
          <a:bodyPr anchor="ctr"/>
          <a:lstStyle>
            <a:defPPr>
              <a:defRPr lang="es-MX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www.pastoralurbana.info                                         </a:t>
            </a:r>
            <a:r>
              <a:rPr lang="es-MX" sz="20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www.pastoralurbana.info</a:t>
            </a:r>
            <a:endParaRPr lang="es-MX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6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8305800" cy="699124"/>
          </a:xfrm>
        </p:spPr>
        <p:txBody>
          <a:bodyPr/>
          <a:lstStyle/>
          <a:p>
            <a:r>
              <a:rPr lang="es-ES" b="1" dirty="0" smtClean="0"/>
              <a:t>LA PASTORAL SOCIAL</a:t>
            </a:r>
            <a:endParaRPr lang="es-ES" b="1" dirty="0"/>
          </a:p>
        </p:txBody>
      </p:sp>
      <p:pic>
        <p:nvPicPr>
          <p:cNvPr id="4" name="3 Imagen" descr="circulo_de_man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729608"/>
            <a:ext cx="5544616" cy="443569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39552" y="476672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Líneas de acción: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3 Marcador de contenido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064376" y="188640"/>
            <a:ext cx="900112" cy="900112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0" y="6381328"/>
            <a:ext cx="9144000" cy="461665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FFFF00"/>
                </a:solidFill>
                <a:latin typeface="Accord Heavy SF" pitchFamily="34" charset="0"/>
              </a:rPr>
              <a:t>www.pastoralurbana.info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43528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«El Espíritu del Señor sobre mí, porque me ha ungido para anunciar la Buena Nueva a los pobres, me ha enviado a proclamar la liberación a los cautivos, y la vista a los ciegos, para dar la libertad a los oprimidos, y proclamar un año de gracia </a:t>
            </a:r>
          </a:p>
          <a:p>
            <a:pPr>
              <a:buNone/>
            </a:pPr>
            <a:r>
              <a:rPr lang="es-ES" dirty="0" smtClean="0"/>
              <a:t>   del Señor» </a:t>
            </a:r>
          </a:p>
          <a:p>
            <a:pPr>
              <a:buNone/>
            </a:pPr>
            <a:r>
              <a:rPr lang="es-ES" dirty="0" smtClean="0"/>
              <a:t>			(</a:t>
            </a:r>
            <a:r>
              <a:rPr lang="es-ES" dirty="0" err="1" smtClean="0"/>
              <a:t>Lc.</a:t>
            </a:r>
            <a:r>
              <a:rPr lang="es-ES" dirty="0" smtClean="0"/>
              <a:t> 4, 18 - 19).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9492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b="1" dirty="0" smtClean="0"/>
              <a:t>DIMENSIONES DE LA PASTORAL</a:t>
            </a:r>
            <a:endParaRPr lang="es-ES" b="1" dirty="0"/>
          </a:p>
        </p:txBody>
      </p:sp>
      <p:pic>
        <p:nvPicPr>
          <p:cNvPr id="4" name="3 Imagen" descr="20100122195914-1130312909sermon-mou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3284984"/>
            <a:ext cx="3540468" cy="2985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23528" y="548680"/>
            <a:ext cx="4896544" cy="6309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  <a:r>
              <a:rPr lang="es-ES" b="1" dirty="0" smtClean="0"/>
              <a:t>IGLESIA ,</a:t>
            </a:r>
            <a:r>
              <a:rPr lang="es-ES" dirty="0" smtClean="0"/>
              <a:t> </a:t>
            </a:r>
            <a:r>
              <a:rPr lang="es-ES" b="1" dirty="0" smtClean="0"/>
              <a:t>PUEBLO DE DIOS</a:t>
            </a:r>
            <a:endParaRPr lang="es-ES" dirty="0" smtClean="0"/>
          </a:p>
          <a:p>
            <a:pPr>
              <a:buNone/>
            </a:pPr>
            <a:r>
              <a:rPr lang="es-ES" b="1" dirty="0" smtClean="0"/>
              <a:t>Incorporación</a:t>
            </a:r>
            <a:r>
              <a:rPr lang="es-ES" dirty="0" smtClean="0"/>
              <a:t>: fe en Cristo y el Bautismo.</a:t>
            </a:r>
          </a:p>
          <a:p>
            <a:pPr>
              <a:buNone/>
            </a:pPr>
            <a:r>
              <a:rPr lang="es-ES" b="1" dirty="0" smtClean="0"/>
              <a:t>Origen:</a:t>
            </a:r>
            <a:r>
              <a:rPr lang="es-ES" dirty="0" smtClean="0"/>
              <a:t>  Dios Padre.</a:t>
            </a:r>
          </a:p>
          <a:p>
            <a:pPr>
              <a:buNone/>
            </a:pPr>
            <a:r>
              <a:rPr lang="es-ES" b="1" dirty="0" smtClean="0"/>
              <a:t>Cabeza: </a:t>
            </a:r>
            <a:r>
              <a:rPr lang="es-ES" dirty="0" smtClean="0"/>
              <a:t>Jesucristo. </a:t>
            </a:r>
          </a:p>
          <a:p>
            <a:pPr>
              <a:buNone/>
            </a:pPr>
            <a:r>
              <a:rPr lang="es-ES" b="1" dirty="0" smtClean="0"/>
              <a:t>Condición: </a:t>
            </a:r>
            <a:r>
              <a:rPr lang="es-ES" dirty="0" smtClean="0"/>
              <a:t>la dignidad y la libertad de los hijos de Dios.</a:t>
            </a:r>
          </a:p>
          <a:p>
            <a:pPr>
              <a:buNone/>
            </a:pPr>
            <a:r>
              <a:rPr lang="es-ES" b="1" dirty="0" smtClean="0"/>
              <a:t>Ley: </a:t>
            </a:r>
            <a:r>
              <a:rPr lang="es-ES" dirty="0" smtClean="0"/>
              <a:t>el mandamiento nuevo del amor.</a:t>
            </a:r>
          </a:p>
          <a:p>
            <a:pPr>
              <a:buNone/>
            </a:pPr>
            <a:r>
              <a:rPr lang="es-ES" b="1" dirty="0" smtClean="0"/>
              <a:t>Misión:</a:t>
            </a:r>
            <a:r>
              <a:rPr lang="es-ES" dirty="0" smtClean="0"/>
              <a:t> ser sal de la tierra y luz del mundo.</a:t>
            </a:r>
          </a:p>
          <a:p>
            <a:pPr>
              <a:buNone/>
            </a:pPr>
            <a:r>
              <a:rPr lang="es-ES" b="1" dirty="0" smtClean="0"/>
              <a:t>Destino: </a:t>
            </a:r>
            <a:r>
              <a:rPr lang="es-ES" dirty="0" smtClean="0"/>
              <a:t>el Reino de Dios</a:t>
            </a:r>
          </a:p>
          <a:p>
            <a:pPr algn="ctr">
              <a:buNone/>
            </a:pPr>
            <a:r>
              <a:rPr lang="es-ES" sz="2200" dirty="0" smtClean="0"/>
              <a:t>(CEC 782)</a:t>
            </a:r>
            <a:endParaRPr lang="es-ES" sz="2200" dirty="0"/>
          </a:p>
        </p:txBody>
      </p:sp>
      <p:pic>
        <p:nvPicPr>
          <p:cNvPr id="5" name="4 Imagen" descr="32Trinid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908720"/>
            <a:ext cx="3600450" cy="5067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3178696" cy="35283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b="1" i="1" dirty="0" smtClean="0"/>
              <a:t>	La Iglesia participa de las tres funciones de Cristo: </a:t>
            </a:r>
          </a:p>
          <a:p>
            <a:pPr>
              <a:buNone/>
            </a:pPr>
            <a:endParaRPr lang="es-ES" b="1" i="1" dirty="0" smtClean="0"/>
          </a:p>
          <a:p>
            <a:r>
              <a:rPr lang="es-ES" b="1" i="1" dirty="0" smtClean="0"/>
              <a:t>Sacerdote</a:t>
            </a:r>
          </a:p>
          <a:p>
            <a:r>
              <a:rPr lang="es-ES" b="1" i="1" dirty="0" smtClean="0"/>
              <a:t>Profeta</a:t>
            </a:r>
          </a:p>
          <a:p>
            <a:r>
              <a:rPr lang="es-ES" b="1" i="1" dirty="0" smtClean="0"/>
              <a:t>Rey</a:t>
            </a:r>
            <a:endParaRPr lang="es-ES" b="1" dirty="0" smtClean="0"/>
          </a:p>
        </p:txBody>
      </p:sp>
      <p:pic>
        <p:nvPicPr>
          <p:cNvPr id="4" name="3 Imagen" descr="11_head-bod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764704"/>
            <a:ext cx="4358271" cy="5586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547664" y="692696"/>
            <a:ext cx="7355160" cy="5331296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	El Pueblo de Dios participa del oficio sacerdotal de Cristo en cuanto los bautizados son consagrados por el Espíritu Santo para ofrecer 				sacrificios espirituales. 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dscn05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199878"/>
            <a:ext cx="4392488" cy="3893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692696"/>
            <a:ext cx="6347048" cy="5331296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Participa de su oficio profético cuando, con el sentido sobrenatural de la fe, se adhiere indefectiblemente a ella, la profundiza y la testimonia.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2009-10-30-reunion-voluntariado-2-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2385138"/>
            <a:ext cx="4965452" cy="3727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9288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	Participa de su función regia con el servicio, imitando a Jesucristo, quien siendo rey del universo, se hizo siervo de todos, sobre todo de los pobres y los que sufren. </a:t>
            </a:r>
          </a:p>
          <a:p>
            <a:pPr>
              <a:buNone/>
            </a:pPr>
            <a:r>
              <a:rPr lang="es-ES" dirty="0" smtClean="0"/>
              <a:t>(Cfr., CEC 783-786)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1166625490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60333" y="2531604"/>
            <a:ext cx="4368051" cy="3057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mapa-accion-pastor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412776"/>
            <a:ext cx="6048672" cy="516758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ES" dirty="0" smtClean="0"/>
              <a:t>MAPA DE LA  ACCIÓN PASTORAL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552" y="836712"/>
            <a:ext cx="8147248" cy="5259288"/>
          </a:xfrm>
        </p:spPr>
        <p:txBody>
          <a:bodyPr>
            <a:normAutofit/>
          </a:bodyPr>
          <a:lstStyle/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b="1" dirty="0" smtClean="0"/>
              <a:t>“comunicar la vida de</a:t>
            </a:r>
          </a:p>
          <a:p>
            <a:pPr>
              <a:buNone/>
            </a:pPr>
            <a:r>
              <a:rPr lang="es-ES" b="1" dirty="0" smtClean="0"/>
              <a:t> Jesucristo a</a:t>
            </a:r>
          </a:p>
          <a:p>
            <a:pPr>
              <a:buNone/>
            </a:pPr>
            <a:r>
              <a:rPr lang="es-ES" b="1" dirty="0" smtClean="0"/>
              <a:t>todas las personas,</a:t>
            </a:r>
          </a:p>
          <a:p>
            <a:pPr>
              <a:buNone/>
            </a:pPr>
            <a:r>
              <a:rPr lang="es-ES" b="1" dirty="0" smtClean="0"/>
              <a:t> anunciando la Palabra, </a:t>
            </a:r>
          </a:p>
          <a:p>
            <a:pPr>
              <a:buNone/>
            </a:pPr>
            <a:r>
              <a:rPr lang="es-ES" b="1" dirty="0" smtClean="0"/>
              <a:t>administrando los</a:t>
            </a:r>
          </a:p>
          <a:p>
            <a:pPr>
              <a:buNone/>
            </a:pPr>
            <a:r>
              <a:rPr lang="es-ES" b="1" dirty="0" smtClean="0"/>
              <a:t>Sacramentos </a:t>
            </a:r>
          </a:p>
          <a:p>
            <a:pPr>
              <a:buNone/>
            </a:pPr>
            <a:r>
              <a:rPr lang="es-ES" b="1" dirty="0" smtClean="0"/>
              <a:t>y practicando la Caridad”</a:t>
            </a:r>
            <a:r>
              <a:rPr lang="es-ES" dirty="0" smtClean="0"/>
              <a:t> </a:t>
            </a:r>
          </a:p>
          <a:p>
            <a:pPr>
              <a:buNone/>
            </a:pPr>
            <a:r>
              <a:rPr lang="es-ES" dirty="0" smtClean="0"/>
              <a:t>(DA 386; 516).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6" name="5 Imagen" descr="20080511 iglesia de jes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908720"/>
            <a:ext cx="4320480" cy="5184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2736304"/>
          </a:xfrm>
        </p:spPr>
        <p:txBody>
          <a:bodyPr/>
          <a:lstStyle/>
          <a:p>
            <a:pPr>
              <a:buNone/>
            </a:pPr>
            <a:endParaRPr lang="es-ES" b="1" dirty="0" smtClean="0"/>
          </a:p>
          <a:p>
            <a:r>
              <a:rPr lang="es-ES" b="1" dirty="0" smtClean="0"/>
              <a:t>El anuncio de Palabra </a:t>
            </a:r>
          </a:p>
          <a:p>
            <a:r>
              <a:rPr lang="es-ES" b="1" dirty="0" smtClean="0"/>
              <a:t>La celebración de la Fe</a:t>
            </a:r>
          </a:p>
          <a:p>
            <a:r>
              <a:rPr lang="es-ES" b="1" dirty="0" smtClean="0"/>
              <a:t>El servicio de la Caridad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memoria_cee_2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93767">
            <a:off x="1194965" y="3173235"/>
            <a:ext cx="7704856" cy="3188215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39552" y="620689"/>
            <a:ext cx="8064896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000" b="1" dirty="0" smtClean="0">
                <a:solidFill>
                  <a:schemeClr val="bg1"/>
                </a:solidFill>
              </a:rPr>
              <a:t>DIMENSIONES DE LA ACCIÓN PASTORAL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95192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Presta el servicio de la</a:t>
            </a:r>
          </a:p>
          <a:p>
            <a:pPr>
              <a:buNone/>
            </a:pPr>
            <a:r>
              <a:rPr lang="es-ES" dirty="0" smtClean="0"/>
              <a:t>Proclamación de la Palabra de</a:t>
            </a:r>
          </a:p>
          <a:p>
            <a:pPr>
              <a:buNone/>
            </a:pPr>
            <a:r>
              <a:rPr lang="es-ES" dirty="0" smtClean="0"/>
              <a:t>Dios, tanto para anunciar la</a:t>
            </a:r>
          </a:p>
          <a:p>
            <a:pPr>
              <a:buNone/>
            </a:pPr>
            <a:r>
              <a:rPr lang="es-ES" dirty="0" smtClean="0"/>
              <a:t>Buena Nueva (Kerigma) y</a:t>
            </a:r>
          </a:p>
          <a:p>
            <a:pPr>
              <a:buNone/>
            </a:pPr>
            <a:r>
              <a:rPr lang="es-ES" dirty="0" smtClean="0"/>
              <a:t>educar en la fe (catequesis), </a:t>
            </a:r>
          </a:p>
          <a:p>
            <a:pPr>
              <a:buNone/>
            </a:pPr>
            <a:r>
              <a:rPr lang="es-ES" dirty="0" smtClean="0"/>
              <a:t>como para denunciar las</a:t>
            </a:r>
          </a:p>
          <a:p>
            <a:pPr>
              <a:buNone/>
            </a:pPr>
            <a:r>
              <a:rPr lang="es-ES" dirty="0" smtClean="0"/>
              <a:t>situaciones de</a:t>
            </a:r>
          </a:p>
          <a:p>
            <a:pPr>
              <a:buNone/>
            </a:pPr>
            <a:r>
              <a:rPr lang="es-ES" dirty="0" smtClean="0"/>
              <a:t>injusticia y de pecado.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ANUNCIO DE LA PALABRA</a:t>
            </a:r>
            <a:endParaRPr lang="es-ES" dirty="0"/>
          </a:p>
        </p:txBody>
      </p:sp>
      <p:pic>
        <p:nvPicPr>
          <p:cNvPr id="4" name="3 Imagen" descr="bib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872208"/>
            <a:ext cx="3347864" cy="3861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905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/>
              <a:t>Expresa, de manera especial, el carácter sacramental de la Iglesia y actualiza la nueva alianza del misterio pascual; la fe que se profesa se celebra en la liturgia, particularmente en la Eucaristía. 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ES" dirty="0" smtClean="0"/>
              <a:t>LA CELEBRACIÓN DE LA FE</a:t>
            </a:r>
            <a:endParaRPr lang="es-ES" dirty="0"/>
          </a:p>
        </p:txBody>
      </p:sp>
      <p:pic>
        <p:nvPicPr>
          <p:cNvPr id="4" name="3 Imagen" descr="misa_dominic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51551">
            <a:off x="3990109" y="3746501"/>
            <a:ext cx="5120636" cy="284479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39552" y="3356992"/>
            <a:ext cx="34563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2400" dirty="0" smtClean="0"/>
              <a:t>“La liturgia es la</a:t>
            </a:r>
          </a:p>
          <a:p>
            <a:pPr>
              <a:buNone/>
            </a:pPr>
            <a:r>
              <a:rPr lang="es-ES" sz="2400" dirty="0" smtClean="0"/>
              <a:t>cumbre a la cual tiende la actividad de</a:t>
            </a:r>
          </a:p>
          <a:p>
            <a:pPr>
              <a:buNone/>
            </a:pPr>
            <a:r>
              <a:rPr lang="es-ES" sz="2400" dirty="0" smtClean="0"/>
              <a:t>la Iglesia, y al mismo tiempo, la fuente</a:t>
            </a:r>
          </a:p>
          <a:p>
            <a:pPr>
              <a:buNone/>
            </a:pPr>
            <a:r>
              <a:rPr lang="es-ES" sz="2400" dirty="0" smtClean="0"/>
              <a:t>de donde dimana toda su fuerza”</a:t>
            </a:r>
          </a:p>
          <a:p>
            <a:pPr>
              <a:buNone/>
            </a:pPr>
            <a:r>
              <a:rPr lang="es-ES" sz="2400" dirty="0" smtClean="0"/>
              <a:t>(S.C., No. 10).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55976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Se expresa en la promoción de la</a:t>
            </a:r>
          </a:p>
          <a:p>
            <a:pPr>
              <a:buNone/>
            </a:pPr>
            <a:r>
              <a:rPr lang="es-ES" dirty="0" smtClean="0"/>
              <a:t>justicia, de la paz y de la</a:t>
            </a:r>
          </a:p>
          <a:p>
            <a:pPr>
              <a:buNone/>
            </a:pPr>
            <a:r>
              <a:rPr lang="es-ES" dirty="0" smtClean="0"/>
              <a:t>solidaridad con los pobres y</a:t>
            </a:r>
          </a:p>
          <a:p>
            <a:pPr>
              <a:buNone/>
            </a:pPr>
            <a:r>
              <a:rPr lang="es-ES" dirty="0" smtClean="0"/>
              <a:t>excluidos (Diaconía); y en la</a:t>
            </a:r>
          </a:p>
          <a:p>
            <a:pPr>
              <a:buNone/>
            </a:pPr>
            <a:r>
              <a:rPr lang="es-ES" dirty="0" smtClean="0"/>
              <a:t>construcción de comunidades</a:t>
            </a:r>
          </a:p>
          <a:p>
            <a:pPr>
              <a:buNone/>
            </a:pPr>
            <a:r>
              <a:rPr lang="es-ES" dirty="0" smtClean="0"/>
              <a:t>fraternas y participativas</a:t>
            </a:r>
          </a:p>
          <a:p>
            <a:pPr>
              <a:buNone/>
            </a:pPr>
            <a:r>
              <a:rPr lang="es-ES" dirty="0" smtClean="0"/>
              <a:t>(</a:t>
            </a:r>
            <a:r>
              <a:rPr lang="es-ES" dirty="0" err="1" smtClean="0"/>
              <a:t>Koinonía</a:t>
            </a:r>
            <a:r>
              <a:rPr lang="es-ES" dirty="0" smtClean="0"/>
              <a:t>).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2292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EL SERVICIO DE LA CARIDAD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" name="4 Imagen" descr="lavatorio_de_los_pi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2276872"/>
            <a:ext cx="3603857" cy="3629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464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Estas tres dimensiones están íntimamente </a:t>
            </a:r>
          </a:p>
          <a:p>
            <a:pPr>
              <a:buNone/>
            </a:pPr>
            <a:r>
              <a:rPr lang="es-ES" dirty="0" smtClean="0"/>
              <a:t>unidas entre sí: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La Pastoral Profética,</a:t>
            </a:r>
          </a:p>
          <a:p>
            <a:endParaRPr lang="es-ES" dirty="0" smtClean="0"/>
          </a:p>
          <a:p>
            <a:r>
              <a:rPr lang="es-ES" dirty="0" smtClean="0"/>
              <a:t>La Pastoral Litúrgica,</a:t>
            </a:r>
          </a:p>
          <a:p>
            <a:endParaRPr lang="es-ES" dirty="0" smtClean="0"/>
          </a:p>
          <a:p>
            <a:r>
              <a:rPr lang="es-ES" dirty="0" smtClean="0"/>
              <a:t>La Pastoral Social.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5091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RELACIÓN ENTRE LAS DIMENSIONES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294874"/>
            <a:ext cx="2736304" cy="293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95536" y="5589240"/>
            <a:ext cx="8424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smtClean="0"/>
              <a:t>Una no debería darse sin las otras.</a:t>
            </a:r>
          </a:p>
          <a:p>
            <a:r>
              <a:rPr lang="es-ES" sz="2600" dirty="0" smtClean="0"/>
              <a:t> </a:t>
            </a:r>
            <a:endParaRPr lang="es-E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ollag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2708920"/>
            <a:ext cx="6480719" cy="338708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19256" cy="14764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SER Y QUEHACER DE LA </a:t>
            </a:r>
            <a:br>
              <a:rPr lang="es-ES" dirty="0" smtClean="0">
                <a:solidFill>
                  <a:schemeClr val="bg1"/>
                </a:solidFill>
              </a:rPr>
            </a:br>
            <a:r>
              <a:rPr lang="es-ES" dirty="0" smtClean="0">
                <a:solidFill>
                  <a:schemeClr val="bg1"/>
                </a:solidFill>
              </a:rPr>
              <a:t>PASTORAL SOCIAL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¿QUÉ ES LA PASTORAL SOCIAL?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30963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b="1" dirty="0" smtClean="0"/>
              <a:t>ACCIÓN EVANGELIZADORA Y HUMANIZADORA DE LA IGLESIA.</a:t>
            </a:r>
          </a:p>
          <a:p>
            <a:pPr algn="ctr">
              <a:buNone/>
            </a:pPr>
            <a:r>
              <a:rPr lang="es-ES" dirty="0" smtClean="0"/>
              <a:t>Finalidad: liberación de toda esclavitud de pecado y transformación de la sociedad mediante</a:t>
            </a:r>
          </a:p>
          <a:p>
            <a:pPr algn="ctr">
              <a:buNone/>
            </a:pPr>
            <a:r>
              <a:rPr lang="es-ES" b="1" dirty="0" smtClean="0"/>
              <a:t>CARIDAD Y LA JUSTICIA.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8" name="7 Imagen" descr="MinoMuralSaoFeli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360496"/>
            <a:ext cx="7199376" cy="2308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19256" cy="4104456"/>
          </a:xfrm>
        </p:spPr>
        <p:txBody>
          <a:bodyPr>
            <a:normAutofit/>
          </a:bodyPr>
          <a:lstStyle/>
          <a:p>
            <a:r>
              <a:rPr lang="es-ES" b="1" dirty="0" smtClean="0"/>
              <a:t>CAMPO DE LA ACCIÓN,</a:t>
            </a:r>
            <a:r>
              <a:rPr lang="es-ES" dirty="0" smtClean="0"/>
              <a:t> </a:t>
            </a:r>
            <a:r>
              <a:rPr lang="es-ES" b="1" dirty="0" smtClean="0"/>
              <a:t>de poner en práctica la fe</a:t>
            </a:r>
          </a:p>
          <a:p>
            <a:pPr>
              <a:buNone/>
            </a:pPr>
            <a:r>
              <a:rPr lang="es-ES" b="1" dirty="0" smtClean="0"/>
              <a:t>con hechos muy concretos.</a:t>
            </a:r>
          </a:p>
          <a:p>
            <a:r>
              <a:rPr lang="es-ES" b="1" dirty="0" smtClean="0"/>
              <a:t>PARTE INTEGRANTE DE LA NUEVA EVANGELIZACIÓN.</a:t>
            </a:r>
          </a:p>
          <a:p>
            <a:r>
              <a:rPr lang="es-ES" dirty="0" smtClean="0"/>
              <a:t>acción conjunta de </a:t>
            </a:r>
            <a:r>
              <a:rPr lang="es-ES" b="1" dirty="0" smtClean="0"/>
              <a:t>EVANGELIZACIÓN Y PROMOCIÓN HUMANA</a:t>
            </a:r>
            <a:endParaRPr lang="es-ES" dirty="0"/>
          </a:p>
        </p:txBody>
      </p:sp>
      <p:pic>
        <p:nvPicPr>
          <p:cNvPr id="5" name="4 Imagen" descr="JOVENES PA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3573016"/>
            <a:ext cx="6048672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13184" y="1124744"/>
            <a:ext cx="4906888" cy="15841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Es la </a:t>
            </a:r>
            <a:r>
              <a:rPr lang="es-ES" b="1" dirty="0" smtClean="0"/>
              <a:t>ACCIÓN CARITATIVA DE LA IGLESIA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611560" y="2204864"/>
            <a:ext cx="48965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2600" dirty="0" smtClean="0"/>
              <a:t>a fin de construir el Reino</a:t>
            </a:r>
          </a:p>
          <a:p>
            <a:pPr>
              <a:buNone/>
            </a:pPr>
            <a:r>
              <a:rPr lang="es-ES" sz="2600" dirty="0" smtClean="0"/>
              <a:t>de la Vida, que se expresa en</a:t>
            </a:r>
          </a:p>
          <a:p>
            <a:pPr>
              <a:buNone/>
            </a:pPr>
            <a:r>
              <a:rPr lang="es-ES" sz="2600" dirty="0" smtClean="0"/>
              <a:t> una sociedad solidaria,</a:t>
            </a:r>
          </a:p>
          <a:p>
            <a:pPr>
              <a:buNone/>
            </a:pPr>
            <a:r>
              <a:rPr lang="es-ES" sz="2600" dirty="0" smtClean="0"/>
              <a:t> justa y participativa, privilegiando a los</a:t>
            </a:r>
          </a:p>
          <a:p>
            <a:pPr>
              <a:buNone/>
            </a:pPr>
            <a:r>
              <a:rPr lang="es-ES" sz="2600" dirty="0" smtClean="0"/>
              <a:t>más pobres, vulnerables y</a:t>
            </a:r>
          </a:p>
          <a:p>
            <a:pPr>
              <a:buNone/>
            </a:pPr>
            <a:r>
              <a:rPr lang="es-ES" sz="2600" dirty="0" smtClean="0"/>
              <a:t>excluidos. (</a:t>
            </a:r>
            <a:r>
              <a:rPr lang="es-ES" sz="2600" dirty="0" err="1" smtClean="0"/>
              <a:t>cfr</a:t>
            </a:r>
            <a:r>
              <a:rPr lang="es-ES" sz="2600" dirty="0" smtClean="0"/>
              <a:t> DA).</a:t>
            </a:r>
          </a:p>
          <a:p>
            <a:endParaRPr lang="es-ES" dirty="0"/>
          </a:p>
        </p:txBody>
      </p:sp>
      <p:pic>
        <p:nvPicPr>
          <p:cNvPr id="6" name="5 Imagen" descr="CINCO PANES Y 2 PEC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42892" y="1499220"/>
            <a:ext cx="2857500" cy="300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692696"/>
            <a:ext cx="7787208" cy="22677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dirty="0" smtClean="0"/>
              <a:t>	El esfuerzo por la fraternidad y la solidaridad con los pobres y necesitados, hecho en nombre del Espíritu de Dios, será nuestra mayor respuesta a quienes piensan y enseñan que Dios es una palabra vacía y una esperanza ilusoria.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5" name="4 Imagen" descr="borrach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212976"/>
            <a:ext cx="4464496" cy="2622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21602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dirty="0" smtClean="0"/>
              <a:t>En nuestras parroquias, ¿cuántos cristianos hay comprometidos en la vida pública: política, sindicatos, asociaciones vecinales o culturales, medios de comunicación, </a:t>
            </a:r>
            <a:r>
              <a:rPr lang="es-ES" dirty="0" err="1" smtClean="0"/>
              <a:t>ONGs</a:t>
            </a:r>
            <a:r>
              <a:rPr lang="es-ES" dirty="0" smtClean="0"/>
              <a:t>…?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427984" y="2564904"/>
            <a:ext cx="417646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smtClean="0"/>
              <a:t>y si los hay, ¿ tienen conciencia de que están ahí como miembros de una comunidad, la cristiana, que les apoya y les anima y les ayuda?, ¿o están simplemente por su cuenta, por un simple -aunque importante- compromiso social?</a:t>
            </a:r>
          </a:p>
          <a:p>
            <a:endParaRPr lang="es-ES" dirty="0"/>
          </a:p>
        </p:txBody>
      </p:sp>
      <p:pic>
        <p:nvPicPr>
          <p:cNvPr id="5" name="4 Imagen" descr="profesion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0444" y="2636912"/>
            <a:ext cx="2857500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82292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¿QUÉ HACE LA PASTORAL SOCIAL?</a:t>
            </a:r>
            <a:endParaRPr lang="es-ES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1725" y="2157189"/>
            <a:ext cx="44005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716016" y="1124744"/>
            <a:ext cx="3744416" cy="475252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s-ES" dirty="0" smtClean="0"/>
              <a:t>El compromiso liberador de los cristianos… </a:t>
            </a:r>
          </a:p>
          <a:p>
            <a:pPr algn="just">
              <a:buNone/>
            </a:pPr>
            <a:r>
              <a:rPr lang="es-ES" dirty="0" smtClean="0"/>
              <a:t>La defensa de los más necesitados…	</a:t>
            </a:r>
          </a:p>
          <a:p>
            <a:pPr algn="just">
              <a:buNone/>
            </a:pPr>
            <a:r>
              <a:rPr lang="es-ES" dirty="0" smtClean="0"/>
              <a:t>La opción por los pobres…</a:t>
            </a:r>
          </a:p>
          <a:p>
            <a:pPr algn="just">
              <a:buNone/>
            </a:pPr>
            <a:endParaRPr lang="es-ES" dirty="0" smtClean="0"/>
          </a:p>
          <a:p>
            <a:pPr algn="just">
              <a:buNone/>
            </a:pPr>
            <a:r>
              <a:rPr lang="es-ES" dirty="0" smtClean="0"/>
              <a:t>¿Es sólo una teoría?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¿Cuál es el nivel de nuestra caridad?</a:t>
            </a:r>
            <a:endParaRPr lang="es-ES" dirty="0"/>
          </a:p>
        </p:txBody>
      </p:sp>
      <p:pic>
        <p:nvPicPr>
          <p:cNvPr id="4" name="3 Imagen" descr="20080111elpeputec_2-7949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412776"/>
            <a:ext cx="3888432" cy="388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1800200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	El amor se muestra más que en las palabras, en las obras.:</a:t>
            </a:r>
          </a:p>
          <a:p>
            <a:pPr>
              <a:buNone/>
            </a:pPr>
            <a:r>
              <a:rPr lang="es-ES" dirty="0" smtClean="0"/>
              <a:t>“En nuestras obras, nuestro pueblo sabe que comprendemos su dolor”.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55576" y="3212976"/>
            <a:ext cx="42484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s-ES" sz="2600" dirty="0" smtClean="0"/>
              <a:t>Se necesitan acciones concretas y vinculantes; </a:t>
            </a:r>
          </a:p>
          <a:p>
            <a:pPr>
              <a:buNone/>
            </a:pPr>
            <a:r>
              <a:rPr lang="es-ES" sz="2600" dirty="0" smtClean="0"/>
              <a:t>En un proyecto; </a:t>
            </a:r>
          </a:p>
          <a:p>
            <a:pPr>
              <a:buNone/>
            </a:pPr>
            <a:r>
              <a:rPr lang="es-ES" sz="2600" dirty="0" smtClean="0"/>
              <a:t>Ayudando a salir de la exclusión y la marginación. </a:t>
            </a:r>
          </a:p>
        </p:txBody>
      </p:sp>
      <p:pic>
        <p:nvPicPr>
          <p:cNvPr id="5" name="4 Imagen" descr="rubon27-200x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11552" y="2060848"/>
            <a:ext cx="3420888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4834880" cy="4467200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Son las destinadas a </a:t>
            </a:r>
            <a:r>
              <a:rPr lang="es-ES" b="1" i="1" dirty="0" smtClean="0"/>
              <a:t>remediar necesidades</a:t>
            </a:r>
          </a:p>
          <a:p>
            <a:pPr>
              <a:buNone/>
            </a:pPr>
            <a:r>
              <a:rPr lang="es-ES" b="1" i="1" dirty="0" smtClean="0"/>
              <a:t>inmediatas y concretas </a:t>
            </a:r>
          </a:p>
          <a:p>
            <a:pPr>
              <a:buNone/>
            </a:pPr>
            <a:r>
              <a:rPr lang="es-ES" b="1" i="1" dirty="0" smtClean="0"/>
              <a:t>que padece alguien en</a:t>
            </a:r>
          </a:p>
          <a:p>
            <a:pPr>
              <a:buNone/>
            </a:pPr>
            <a:r>
              <a:rPr lang="es-ES" b="1" i="1" dirty="0" smtClean="0"/>
              <a:t>particular</a:t>
            </a:r>
            <a:r>
              <a:rPr lang="es-ES" dirty="0" smtClean="0"/>
              <a:t>, mediante la </a:t>
            </a:r>
          </a:p>
          <a:p>
            <a:pPr>
              <a:buNone/>
            </a:pPr>
            <a:r>
              <a:rPr lang="es-ES" dirty="0" smtClean="0"/>
              <a:t>organización de los</a:t>
            </a:r>
          </a:p>
          <a:p>
            <a:pPr>
              <a:buNone/>
            </a:pPr>
            <a:r>
              <a:rPr lang="es-ES" dirty="0" smtClean="0"/>
              <a:t>recursos adecuados.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2292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ACCIONES DE ASISTENCIA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4" name="3 Imagen" descr="500x396MEXICO - Pobrez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713831"/>
            <a:ext cx="3810000" cy="3019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Son aquellas que están orientadas a capacitar a las</a:t>
            </a:r>
          </a:p>
          <a:p>
            <a:pPr>
              <a:buNone/>
            </a:pPr>
            <a:r>
              <a:rPr lang="es-ES" dirty="0" smtClean="0"/>
              <a:t>personas y a los grupos para que sean </a:t>
            </a:r>
            <a:r>
              <a:rPr lang="es-ES" b="1" i="1" dirty="0" smtClean="0"/>
              <a:t>sujetos</a:t>
            </a:r>
          </a:p>
          <a:p>
            <a:pPr>
              <a:buNone/>
            </a:pPr>
            <a:r>
              <a:rPr lang="es-ES" b="1" i="1" dirty="0" smtClean="0"/>
              <a:t>de su propio desarrollo y puedan valerse por</a:t>
            </a:r>
          </a:p>
          <a:p>
            <a:pPr>
              <a:buNone/>
            </a:pPr>
            <a:r>
              <a:rPr lang="es-ES" b="1" i="1" dirty="0" smtClean="0"/>
              <a:t>sí mismos para hacer frente a sus</a:t>
            </a:r>
            <a:endParaRPr lang="es-ES" b="1" dirty="0" smtClean="0"/>
          </a:p>
          <a:p>
            <a:pPr>
              <a:buNone/>
            </a:pPr>
            <a:r>
              <a:rPr lang="es-ES" b="1" i="1" dirty="0" smtClean="0"/>
              <a:t>necesidades</a:t>
            </a:r>
            <a:r>
              <a:rPr lang="es-ES" dirty="0" smtClean="0"/>
              <a:t>, mediante</a:t>
            </a:r>
          </a:p>
          <a:p>
            <a:pPr>
              <a:buNone/>
            </a:pPr>
            <a:r>
              <a:rPr lang="es-ES" dirty="0" smtClean="0"/>
              <a:t>recursos no sólo</a:t>
            </a:r>
          </a:p>
          <a:p>
            <a:pPr>
              <a:buNone/>
            </a:pPr>
            <a:r>
              <a:rPr lang="es-ES" dirty="0" smtClean="0"/>
              <a:t>materiales, sino, sobre todo,</a:t>
            </a:r>
          </a:p>
          <a:p>
            <a:pPr>
              <a:buNone/>
            </a:pPr>
            <a:r>
              <a:rPr lang="es-ES" dirty="0" smtClean="0"/>
              <a:t>humanos y educativos.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5091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sz="3600" b="1" dirty="0" smtClean="0">
                <a:solidFill>
                  <a:schemeClr val="bg1"/>
                </a:solidFill>
              </a:rPr>
              <a:t>ACCIONES DE PROMOCIÓN HUMANA</a:t>
            </a:r>
            <a:endParaRPr lang="es-ES" sz="3600" b="1" dirty="0">
              <a:solidFill>
                <a:schemeClr val="bg1"/>
              </a:solidFill>
            </a:endParaRPr>
          </a:p>
        </p:txBody>
      </p:sp>
      <p:pic>
        <p:nvPicPr>
          <p:cNvPr id="5" name="4 Imagen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3645024"/>
            <a:ext cx="3456384" cy="2376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Son aquellas orientadas a crear en</a:t>
            </a:r>
          </a:p>
          <a:p>
            <a:pPr>
              <a:buNone/>
            </a:pPr>
            <a:r>
              <a:rPr lang="es-ES" dirty="0" smtClean="0"/>
              <a:t>las personas </a:t>
            </a:r>
            <a:r>
              <a:rPr lang="es-ES" b="1" i="1" dirty="0" smtClean="0"/>
              <a:t>conciencia del</a:t>
            </a:r>
          </a:p>
          <a:p>
            <a:pPr>
              <a:buNone/>
            </a:pPr>
            <a:r>
              <a:rPr lang="es-ES" b="1" i="1" dirty="0" smtClean="0"/>
              <a:t>compromiso social para actuar en</a:t>
            </a:r>
          </a:p>
          <a:p>
            <a:pPr>
              <a:buNone/>
            </a:pPr>
            <a:r>
              <a:rPr lang="es-ES" b="1" i="1" dirty="0" smtClean="0"/>
              <a:t>los diversos campos de la vida</a:t>
            </a:r>
          </a:p>
          <a:p>
            <a:pPr>
              <a:buNone/>
            </a:pPr>
            <a:r>
              <a:rPr lang="es-ES" dirty="0" smtClean="0"/>
              <a:t>conforme a los Valores del</a:t>
            </a:r>
          </a:p>
          <a:p>
            <a:pPr>
              <a:buNone/>
            </a:pPr>
            <a:r>
              <a:rPr lang="es-ES" dirty="0" smtClean="0"/>
              <a:t>Evangelio y la Doctrina Social </a:t>
            </a:r>
          </a:p>
          <a:p>
            <a:pPr>
              <a:buNone/>
            </a:pPr>
            <a:r>
              <a:rPr lang="es-ES" dirty="0" smtClean="0"/>
              <a:t>de la Iglesia.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509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ACCIONES DE TRANSFORMACIÓN</a:t>
            </a:r>
            <a:endParaRPr lang="es-ES" dirty="0"/>
          </a:p>
        </p:txBody>
      </p:sp>
      <p:pic>
        <p:nvPicPr>
          <p:cNvPr id="5" name="4 Imagen" descr="profesio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15488">
            <a:off x="4825842" y="3619269"/>
            <a:ext cx="4285404" cy="2896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	La </a:t>
            </a:r>
            <a:r>
              <a:rPr lang="es-ES" b="1" dirty="0" smtClean="0"/>
              <a:t>Iglesia católica apostólica</a:t>
            </a:r>
            <a:r>
              <a:rPr lang="es-ES" dirty="0" smtClean="0"/>
              <a:t> </a:t>
            </a:r>
            <a:r>
              <a:rPr lang="es-ES" b="1" dirty="0" smtClean="0"/>
              <a:t>romana</a:t>
            </a:r>
            <a:r>
              <a:rPr lang="es-ES" dirty="0" smtClean="0"/>
              <a:t> es la iglesia cristiana  más grande del mundo, con</a:t>
            </a:r>
            <a:r>
              <a:rPr lang="es-ES" b="1" dirty="0" smtClean="0"/>
              <a:t> 1,181 millones </a:t>
            </a:r>
            <a:r>
              <a:rPr lang="es-ES" dirty="0" smtClean="0"/>
              <a:t>de bautizados, el </a:t>
            </a:r>
            <a:r>
              <a:rPr lang="es-ES" b="1" dirty="0" smtClean="0"/>
              <a:t>17.4% </a:t>
            </a:r>
            <a:r>
              <a:rPr lang="es-ES" dirty="0" smtClean="0"/>
              <a:t>de la población mundial</a:t>
            </a:r>
          </a:p>
          <a:p>
            <a:pPr>
              <a:buNone/>
            </a:pPr>
            <a:r>
              <a:rPr lang="es-ES" sz="2200" dirty="0" smtClean="0"/>
              <a:t>				(Anuario Pontificio 2011. Datos del 2009)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Sãopedr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32897" y="2492896"/>
            <a:ext cx="5867495" cy="3913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38132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dirty="0" smtClean="0"/>
              <a:t>Pero en el mundo… </a:t>
            </a:r>
          </a:p>
          <a:p>
            <a:r>
              <a:rPr lang="es-ES" dirty="0" smtClean="0"/>
              <a:t>1,400 millones de personas (26% de la población mundial) viven en la pobreza extrema (menos de $1,25 al día) . El 70% son mujeres.</a:t>
            </a:r>
          </a:p>
          <a:p>
            <a:r>
              <a:rPr lang="es-ES" dirty="0" smtClean="0"/>
              <a:t>2,600 millones de personas (48% de la población mundial) viven en la pobreza (menos de $2 al día).</a:t>
            </a:r>
          </a:p>
          <a:p>
            <a:r>
              <a:rPr lang="es-ES" dirty="0" smtClean="0"/>
              <a:t>100,000 personas mueren </a:t>
            </a:r>
            <a:r>
              <a:rPr lang="es-ES" b="1" dirty="0" smtClean="0"/>
              <a:t>al día </a:t>
            </a:r>
            <a:r>
              <a:rPr lang="es-ES" dirty="0" smtClean="0"/>
              <a:t>por hambre.</a:t>
            </a:r>
          </a:p>
          <a:p>
            <a:r>
              <a:rPr lang="es-ES" dirty="0" smtClean="0"/>
              <a:t>Cada 5 segundos un niño menor de 10 años muere por falta de alimento.</a:t>
            </a:r>
          </a:p>
          <a:p>
            <a:r>
              <a:rPr lang="es-ES" dirty="0" smtClean="0"/>
              <a:t>Más de 1,800 millones de seres humanos no tienen acceso a  agua potable. </a:t>
            </a:r>
          </a:p>
          <a:p>
            <a:r>
              <a:rPr lang="es-ES" dirty="0" smtClean="0"/>
              <a:t>1,000 millones carecen de vivienda estimable.</a:t>
            </a:r>
          </a:p>
          <a:p>
            <a:r>
              <a:rPr lang="es-ES" dirty="0" smtClean="0"/>
              <a:t>840 millones de personas  mal nutridas.</a:t>
            </a:r>
          </a:p>
          <a:p>
            <a:r>
              <a:rPr lang="es-ES" dirty="0" smtClean="0"/>
              <a:t>880 millones de personas no tienen acceso a servicios básicos de salud.</a:t>
            </a:r>
          </a:p>
          <a:p>
            <a:r>
              <a:rPr lang="es-ES" dirty="0" smtClean="0"/>
              <a:t>2,000 millones de personas carecen de acceso a medicamentos esenciales. 		     			          </a:t>
            </a:r>
            <a:r>
              <a:rPr lang="es-ES" sz="2200" dirty="0" smtClean="0"/>
              <a:t>(Estadísticas 2005)</a:t>
            </a:r>
          </a:p>
          <a:p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932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/>
              <a:t>	En México, </a:t>
            </a:r>
            <a:r>
              <a:rPr lang="es-ES" b="1" dirty="0" smtClean="0"/>
              <a:t>el 88% de la población se declara católica </a:t>
            </a:r>
            <a:r>
              <a:rPr lang="es-ES" dirty="0" smtClean="0"/>
              <a:t>y el </a:t>
            </a:r>
            <a:r>
              <a:rPr lang="es-ES" b="1" dirty="0" smtClean="0"/>
              <a:t>39% asiste regularmente a Misa </a:t>
            </a:r>
            <a:r>
              <a:rPr lang="es-ES" dirty="0" smtClean="0"/>
              <a:t>o siente que cumple con su fe. </a:t>
            </a:r>
          </a:p>
          <a:p>
            <a:pPr>
              <a:buNone/>
            </a:pPr>
            <a:r>
              <a:rPr lang="es-ES" sz="2200" dirty="0" smtClean="0"/>
              <a:t>	(Comisión Episcopal para el Diálogo Interreligioso y Comunión de la Conferencia del Episcopado Mexicano, 2009)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basilica ex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564904"/>
            <a:ext cx="5760640" cy="3960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5619328"/>
          </a:xfrm>
        </p:spPr>
        <p:txBody>
          <a:bodyPr>
            <a:normAutofit/>
          </a:bodyPr>
          <a:lstStyle/>
          <a:p>
            <a:r>
              <a:rPr lang="es-ES" dirty="0" smtClean="0"/>
              <a:t>Según el censo de población 2010, en México somos </a:t>
            </a:r>
            <a:r>
              <a:rPr lang="es-ES" b="1" dirty="0" smtClean="0"/>
              <a:t>112 millones 322 mil 757 habitantes</a:t>
            </a:r>
            <a:r>
              <a:rPr lang="es-ES" dirty="0" smtClean="0"/>
              <a:t>. </a:t>
            </a:r>
          </a:p>
          <a:p>
            <a:r>
              <a:rPr lang="es-ES" dirty="0" smtClean="0"/>
              <a:t>El numero de pobres en 2010 se estima que llegó a </a:t>
            </a:r>
            <a:r>
              <a:rPr lang="es-ES" b="1" dirty="0" smtClean="0"/>
              <a:t>53 millones</a:t>
            </a:r>
            <a:r>
              <a:rPr lang="es-ES" dirty="0" smtClean="0"/>
              <a:t>. </a:t>
            </a:r>
            <a:r>
              <a:rPr lang="es-ES" sz="2200" dirty="0" smtClean="0"/>
              <a:t>(Consejo Nacional de Evaluación de la Política de Desarrollo Social)</a:t>
            </a:r>
          </a:p>
          <a:p>
            <a:r>
              <a:rPr lang="es-ES" dirty="0" smtClean="0"/>
              <a:t>¡</a:t>
            </a:r>
            <a:r>
              <a:rPr lang="es-ES" b="1" dirty="0" smtClean="0"/>
              <a:t>49.3% </a:t>
            </a:r>
            <a:r>
              <a:rPr lang="es-ES" dirty="0" smtClean="0"/>
              <a:t>de la población vive en condiciones precarias!</a:t>
            </a:r>
            <a:endParaRPr lang="es-ES" dirty="0"/>
          </a:p>
        </p:txBody>
      </p:sp>
      <p:pic>
        <p:nvPicPr>
          <p:cNvPr id="5" name="4 Imagen" descr="pobreza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1748" y="3212976"/>
            <a:ext cx="4762500" cy="3171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692696"/>
            <a:ext cx="8208912" cy="2448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 Es ante esta realidad que la Comunidad tiene que ser guiada prudentemente por sus Pastores para que empiece a organizarse para ir dando respuesta a las necesidades materiales, espirituales, psicológicas, </a:t>
            </a:r>
            <a:r>
              <a:rPr lang="es-ES" dirty="0" err="1" smtClean="0"/>
              <a:t>etc</a:t>
            </a:r>
            <a:r>
              <a:rPr lang="es-ES" dirty="0" smtClean="0"/>
              <a:t> ., del entorno. </a:t>
            </a:r>
            <a:endParaRPr lang="es-ES" dirty="0"/>
          </a:p>
        </p:txBody>
      </p:sp>
      <p:pic>
        <p:nvPicPr>
          <p:cNvPr id="3" name="2 Imagen" descr="compas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2636912"/>
            <a:ext cx="4572000" cy="3228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4906888" cy="5619328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	Es la hora de una nueva</a:t>
            </a:r>
          </a:p>
          <a:p>
            <a:pPr>
              <a:buNone/>
            </a:pPr>
            <a:r>
              <a:rPr lang="es-ES" dirty="0" smtClean="0"/>
              <a:t> 	« imaginación de la caridad », que promueva no tanto y no sólo la eficacia de las ayudas prestadas, sino la capacidad de hacerse cercanos y solidarios con quien sufre, para que el gesto de ayuda sea sentido no como limosna humillante, sino como un compartir fraterno asumido personalmente. (NMI, 50)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Abre-Tu-Corazon-El-buen-Samaritano-e11358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836712"/>
            <a:ext cx="3384376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EN NUESTRA CALLE, BARRIO O COLONIA.	</a:t>
            </a:r>
          </a:p>
          <a:p>
            <a:pPr>
              <a:buNone/>
            </a:pPr>
            <a:r>
              <a:rPr lang="es-ES" dirty="0" smtClean="0"/>
              <a:t>Hacernos socios de la asociación de vecinos, ponerse en contacto con la Delegación, los trabajadores sociales, relacionarse o presentarse a los diversos grupos o asociaciones si los hay, y a las diversas </a:t>
            </a:r>
            <a:r>
              <a:rPr lang="es-ES" dirty="0" err="1" smtClean="0"/>
              <a:t>ONGs</a:t>
            </a:r>
            <a:r>
              <a:rPr lang="es-ES" dirty="0" smtClean="0"/>
              <a:t>. 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2292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ANÁLISIS DE LA REALIDAD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4" name="3 Imagen" descr="voluntari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3717032"/>
            <a:ext cx="2592288" cy="2643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/>
              <a:t>GRUPOS VULNERABLES:</a:t>
            </a:r>
          </a:p>
          <a:p>
            <a:r>
              <a:rPr lang="es-ES" dirty="0" smtClean="0"/>
              <a:t>Presos</a:t>
            </a:r>
          </a:p>
          <a:p>
            <a:r>
              <a:rPr lang="es-ES" dirty="0" smtClean="0"/>
              <a:t>Inmigrantes</a:t>
            </a:r>
          </a:p>
          <a:p>
            <a:r>
              <a:rPr lang="es-ES" dirty="0" smtClean="0"/>
              <a:t>Mendigos y transeúntes sin techo</a:t>
            </a:r>
          </a:p>
          <a:p>
            <a:r>
              <a:rPr lang="es-ES" dirty="0" smtClean="0"/>
              <a:t> Toxicómanos en general</a:t>
            </a:r>
          </a:p>
          <a:p>
            <a:r>
              <a:rPr lang="es-ES" dirty="0" smtClean="0"/>
              <a:t>Afectados por el SIDA</a:t>
            </a:r>
          </a:p>
          <a:p>
            <a:r>
              <a:rPr lang="es-ES" dirty="0" smtClean="0"/>
              <a:t>Alcohólicos</a:t>
            </a:r>
          </a:p>
          <a:p>
            <a:r>
              <a:rPr lang="es-ES" dirty="0" smtClean="0"/>
              <a:t>Mayores con pensiones de hambre</a:t>
            </a:r>
          </a:p>
          <a:p>
            <a:r>
              <a:rPr lang="es-ES" dirty="0" smtClean="0"/>
              <a:t>Mujeres y niños maltratados</a:t>
            </a:r>
          </a:p>
          <a:p>
            <a:r>
              <a:rPr lang="es-ES" dirty="0" smtClean="0"/>
              <a:t>Prostitutas</a:t>
            </a:r>
          </a:p>
          <a:p>
            <a:r>
              <a:rPr lang="es-ES" dirty="0" smtClean="0"/>
              <a:t> Mujeres separadas sin pensión</a:t>
            </a:r>
            <a:endParaRPr lang="es-ES" dirty="0"/>
          </a:p>
        </p:txBody>
      </p:sp>
      <p:pic>
        <p:nvPicPr>
          <p:cNvPr id="4" name="3 Imagen" descr="legal dro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3143" y="476672"/>
            <a:ext cx="2181225" cy="2095500"/>
          </a:xfrm>
          <a:prstGeom prst="rect">
            <a:avLst/>
          </a:prstGeom>
        </p:spPr>
      </p:pic>
      <p:pic>
        <p:nvPicPr>
          <p:cNvPr id="5" name="4 Imagen" descr="ma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988840"/>
            <a:ext cx="2085975" cy="2190750"/>
          </a:xfrm>
          <a:prstGeom prst="rect">
            <a:avLst/>
          </a:prstGeom>
        </p:spPr>
      </p:pic>
      <p:pic>
        <p:nvPicPr>
          <p:cNvPr id="6" name="5 Imagen" descr="lagirm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53658" y="3861048"/>
            <a:ext cx="2046734" cy="22247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Intentar crear un equipo animador y que puede ser el grupo de </a:t>
            </a:r>
            <a:r>
              <a:rPr lang="es-ES" dirty="0" err="1" smtClean="0"/>
              <a:t>Cáritas</a:t>
            </a:r>
            <a:r>
              <a:rPr lang="es-ES" dirty="0" smtClean="0"/>
              <a:t>.</a:t>
            </a:r>
          </a:p>
          <a:p>
            <a:pPr>
              <a:buNone/>
            </a:pPr>
            <a:r>
              <a:rPr lang="es-ES" dirty="0" smtClean="0"/>
              <a:t>No quedarse en «teníamos que hacer», «hay que»… con pocos que estén dispuestos …</a:t>
            </a:r>
          </a:p>
          <a:p>
            <a:pPr>
              <a:buNone/>
            </a:pPr>
            <a:r>
              <a:rPr lang="es-ES" dirty="0" smtClean="0"/>
              <a:t>Comunidad Parroquial es sentirse vecinos, hay que hacerlo notar a pobres</a:t>
            </a:r>
          </a:p>
          <a:p>
            <a:pPr>
              <a:buNone/>
            </a:pPr>
            <a:r>
              <a:rPr lang="es-ES" dirty="0" smtClean="0"/>
              <a:t>	 y excluidos.</a:t>
            </a:r>
          </a:p>
          <a:p>
            <a:pPr>
              <a:buNone/>
            </a:pPr>
            <a:r>
              <a:rPr lang="es-ES" dirty="0" smtClean="0"/>
              <a:t>La Comunidad entera tiene </a:t>
            </a:r>
          </a:p>
          <a:p>
            <a:pPr>
              <a:buNone/>
            </a:pPr>
            <a:r>
              <a:rPr lang="es-ES" dirty="0" smtClean="0"/>
              <a:t>que sentirse integrante.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5091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HACERLO SENTIR GENERAL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4" name="3 Imagen" descr="4d273186b2e9e_voluntario CARITAS_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3858344"/>
            <a:ext cx="40005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91264" cy="212102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ES" sz="3700" dirty="0" smtClean="0"/>
              <a:t>Vivir la solidaridad comunitaria e individual con un sentido de austeridad.</a:t>
            </a:r>
          </a:p>
          <a:p>
            <a:pPr>
              <a:buNone/>
            </a:pPr>
            <a:r>
              <a:rPr lang="es-ES" sz="3700" dirty="0" smtClean="0"/>
              <a:t> No limitarse a proponer la participación en las Campañas de colecta de solidaridad.</a:t>
            </a:r>
          </a:p>
          <a:p>
            <a:pPr>
              <a:buNone/>
            </a:pPr>
            <a:r>
              <a:rPr lang="es-ES" sz="3700" dirty="0" smtClean="0"/>
              <a:t>«Apostar por la Caridad». 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5091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INTENTAR TRANSFORMAR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4" name="3 Imagen" descr="carit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403" y="3335030"/>
            <a:ext cx="3485666" cy="2614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179168"/>
          </a:xfrm>
        </p:spPr>
        <p:txBody>
          <a:bodyPr/>
          <a:lstStyle/>
          <a:p>
            <a:pPr>
              <a:buNone/>
            </a:pPr>
            <a:r>
              <a:rPr lang="es-ES" b="1" dirty="0" smtClean="0"/>
              <a:t>Algunos de los medios más importantes para que </a:t>
            </a:r>
            <a:endParaRPr lang="es-ES" dirty="0" smtClean="0"/>
          </a:p>
          <a:p>
            <a:pPr>
              <a:buNone/>
            </a:pPr>
            <a:r>
              <a:rPr lang="es-ES" b="1" dirty="0" smtClean="0"/>
              <a:t>una parroquia pueda empezar a vivir el sentido del amor comprometido en la solidaridad</a:t>
            </a:r>
            <a:r>
              <a:rPr lang="es-ES" dirty="0" smtClean="0"/>
              <a:t>:</a:t>
            </a:r>
          </a:p>
          <a:p>
            <a:pPr>
              <a:buNone/>
            </a:pPr>
            <a:r>
              <a:rPr lang="es-ES" dirty="0" smtClean="0"/>
              <a:t>1. Fortalecer un amor </a:t>
            </a:r>
            <a:r>
              <a:rPr lang="es-ES" dirty="0" err="1" smtClean="0"/>
              <a:t>intraeclesial</a:t>
            </a:r>
            <a:r>
              <a:rPr lang="es-ES" dirty="0" smtClean="0"/>
              <a:t>.</a:t>
            </a:r>
          </a:p>
          <a:p>
            <a:pPr>
              <a:buNone/>
            </a:pPr>
            <a:r>
              <a:rPr lang="es-ES" dirty="0" smtClean="0"/>
              <a:t>2. Fomentar el grupo de acción caritativa y social.</a:t>
            </a:r>
          </a:p>
          <a:p>
            <a:pPr>
              <a:buNone/>
            </a:pPr>
            <a:r>
              <a:rPr lang="es-ES" dirty="0" smtClean="0"/>
              <a:t>3. Incrementar la coordinación.</a:t>
            </a:r>
          </a:p>
          <a:p>
            <a:pPr>
              <a:buNone/>
            </a:pPr>
            <a:r>
              <a:rPr lang="es-ES" dirty="0" smtClean="0"/>
              <a:t>4. Orientar la solidaridad más allá de las fronteras.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ALGUNOS MEDIOS PARA LA PARROQUIA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665312"/>
            <a:ext cx="5266928" cy="4572000"/>
          </a:xfrm>
        </p:spPr>
        <p:txBody>
          <a:bodyPr>
            <a:normAutofit/>
          </a:bodyPr>
          <a:lstStyle/>
          <a:p>
            <a:r>
              <a:rPr lang="es-ES" dirty="0" smtClean="0"/>
              <a:t>La Iglesia es comunión de fe, de esperanza, de caridad. Con diversidad de carismas, dones, ministerios </a:t>
            </a:r>
          </a:p>
          <a:p>
            <a:r>
              <a:rPr lang="es-ES" dirty="0" smtClean="0"/>
              <a:t>La caridad respeta las diferencias.</a:t>
            </a:r>
          </a:p>
          <a:p>
            <a:r>
              <a:rPr lang="es-ES" dirty="0" smtClean="0"/>
              <a:t>No permite: atrincheramientos, exclusivismos, arrogancias, dureza en el trato y en el juicio. </a:t>
            </a:r>
          </a:p>
          <a:p>
            <a:r>
              <a:rPr lang="es-ES" dirty="0" smtClean="0"/>
              <a:t>Las personas deben ser  respetadas, escuchadas, acogidas. 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5091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3400" dirty="0" smtClean="0">
                <a:solidFill>
                  <a:schemeClr val="bg1"/>
                </a:solidFill>
              </a:rPr>
              <a:t>FORTALECER UN AMOR INTRAECLESIAL</a:t>
            </a:r>
            <a:endParaRPr lang="es-ES" sz="3400" dirty="0">
              <a:solidFill>
                <a:schemeClr val="bg1"/>
              </a:solidFill>
            </a:endParaRPr>
          </a:p>
        </p:txBody>
      </p:sp>
      <p:pic>
        <p:nvPicPr>
          <p:cNvPr id="4" name="3 Imagen" descr="SE_laic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1988840"/>
            <a:ext cx="3419872" cy="354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392488"/>
          </a:xfrm>
        </p:spPr>
        <p:txBody>
          <a:bodyPr/>
          <a:lstStyle/>
          <a:p>
            <a:pPr algn="ctr">
              <a:buNone/>
            </a:pPr>
            <a:r>
              <a:rPr lang="es-ES" b="1" dirty="0" smtClean="0"/>
              <a:t>Algunas propuestas:</a:t>
            </a:r>
          </a:p>
          <a:p>
            <a:r>
              <a:rPr lang="es-ES" dirty="0" smtClean="0"/>
              <a:t>Promover una espiritualidad de la comunión</a:t>
            </a:r>
          </a:p>
          <a:p>
            <a:r>
              <a:rPr lang="es-ES" dirty="0" smtClean="0"/>
              <a:t>Una escucha recíproca y eficaz entre pastores y fieles</a:t>
            </a:r>
          </a:p>
          <a:p>
            <a:r>
              <a:rPr lang="es-ES" dirty="0" smtClean="0"/>
              <a:t>Un proceso de reflexión y conversión que elimine actitudes despegadas y frías, </a:t>
            </a:r>
          </a:p>
          <a:p>
            <a:pPr>
              <a:buNone/>
            </a:pPr>
            <a:r>
              <a:rPr lang="es-ES" dirty="0" smtClean="0"/>
              <a:t>	acusaciones y recelos mutuos</a:t>
            </a:r>
          </a:p>
          <a:p>
            <a:r>
              <a:rPr lang="es-ES" dirty="0" smtClean="0"/>
              <a:t>Convivencias, encuentros, retiros,</a:t>
            </a:r>
          </a:p>
          <a:p>
            <a:pPr>
              <a:buNone/>
            </a:pPr>
            <a:r>
              <a:rPr lang="es-ES" dirty="0" smtClean="0"/>
              <a:t>	 jornadas de reflexión, </a:t>
            </a:r>
          </a:p>
          <a:p>
            <a:pPr>
              <a:buNone/>
            </a:pPr>
            <a:r>
              <a:rPr lang="es-ES" dirty="0" smtClean="0"/>
              <a:t>	celebraciones conjuntas </a:t>
            </a:r>
          </a:p>
          <a:p>
            <a:endParaRPr lang="es-ES" dirty="0"/>
          </a:p>
        </p:txBody>
      </p:sp>
      <p:pic>
        <p:nvPicPr>
          <p:cNvPr id="4" name="3 Imagen" descr="voluntario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3148" y="2780928"/>
            <a:ext cx="2781300" cy="35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716016" y="620688"/>
            <a:ext cx="4114800" cy="5331296"/>
          </a:xfrm>
        </p:spPr>
        <p:txBody>
          <a:bodyPr/>
          <a:lstStyle/>
          <a:p>
            <a:pPr algn="ctr">
              <a:buNone/>
            </a:pPr>
            <a:r>
              <a:rPr lang="es-ES" b="1" dirty="0" smtClean="0"/>
              <a:t>Evitar:</a:t>
            </a:r>
          </a:p>
          <a:p>
            <a:r>
              <a:rPr lang="es-ES" dirty="0" smtClean="0"/>
              <a:t>La existencia de grupos cerrados sobre sí mismos</a:t>
            </a:r>
          </a:p>
          <a:p>
            <a:r>
              <a:rPr lang="es-ES" dirty="0" smtClean="0"/>
              <a:t>Que haya personas o grupos, que menosprecien a la muchedumbre de hermanos </a:t>
            </a:r>
          </a:p>
          <a:p>
            <a:r>
              <a:rPr lang="es-ES" dirty="0" smtClean="0"/>
              <a:t>Enfrentamientos por opciones, tomadas desde ópticas unilaterales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colaborar.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719" y="404664"/>
            <a:ext cx="3946273" cy="5956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No reducirse únicamente a remediar la indigencia .</a:t>
            </a:r>
          </a:p>
          <a:p>
            <a:r>
              <a:rPr lang="es-ES" dirty="0" smtClean="0"/>
              <a:t>Cooperación inter-parroquial : recursos humanos y materiales, comunicación de iniciativas pastorales, solidaridad entre las diversas iglesias locales .</a:t>
            </a:r>
          </a:p>
          <a:p>
            <a:r>
              <a:rPr lang="es-ES" dirty="0" smtClean="0"/>
              <a:t>La coordinación, en la propia Iglesia, de asociaciones y comunidades religiosas que están trabajando en el mismo ámbito.</a:t>
            </a:r>
          </a:p>
          <a:p>
            <a:r>
              <a:rPr lang="es-ES" dirty="0" smtClean="0"/>
              <a:t>Promover cauces para que toda la comunidad se haga responsable del sostenimiento económico de la misma y de la Iglesia, de las necesidades de los más pobres, de las necesidades de otras comunidades.</a:t>
            </a:r>
          </a:p>
          <a:p>
            <a:r>
              <a:rPr lang="es-ES" dirty="0" smtClean="0"/>
              <a:t>Actitud de servicio, acogida, sencillez y diálogo del equipo presbiteral de la parroquia.</a:t>
            </a:r>
          </a:p>
          <a:p>
            <a:r>
              <a:rPr lang="es-ES" dirty="0" smtClean="0"/>
              <a:t>La Parroquia, habrá de ser acogedora con todos los que se acercan.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sz="3400" b="1" dirty="0" smtClean="0">
                <a:solidFill>
                  <a:schemeClr val="bg1"/>
                </a:solidFill>
              </a:rPr>
              <a:t>POTENCIAR GRUPOS DE ACCIÓN CARITATIVA Y SOCIAL</a:t>
            </a:r>
            <a:endParaRPr lang="es-ES" sz="3400" dirty="0">
              <a:solidFill>
                <a:schemeClr val="bg1"/>
              </a:solidFill>
            </a:endParaRPr>
          </a:p>
        </p:txBody>
      </p:sp>
      <p:sp>
        <p:nvSpPr>
          <p:cNvPr id="4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57328"/>
          </a:xfrm>
        </p:spPr>
        <p:txBody>
          <a:bodyPr/>
          <a:lstStyle/>
          <a:p>
            <a:pPr algn="ctr">
              <a:buNone/>
            </a:pPr>
            <a:r>
              <a:rPr lang="es-ES" dirty="0" smtClean="0"/>
              <a:t>	La Iglesia actual nos ofrece la valiosa experiencia de CARITAS que, en todo el mundo despliega múltiples servicios en favor de los más necesitados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683568" y="4688557"/>
            <a:ext cx="79928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smtClean="0"/>
              <a:t>y que en nuestra Arquidiócesis ofrece asesoría y acompañamiento para el fortalecimiento de las múltiples iniciativas que existen en nuestras Parroquias y Vicarías .</a:t>
            </a:r>
          </a:p>
        </p:txBody>
      </p:sp>
      <p:pic>
        <p:nvPicPr>
          <p:cNvPr id="6" name="5 Imagen" descr="logo_carita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2924944"/>
            <a:ext cx="1944216" cy="1625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211960" y="1268760"/>
            <a:ext cx="4474840" cy="4067944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	Las Instituciones de acción caritativo-social deben crear  cauces de colaboración, comunicación y el diálogo con los responsables de los diversos sectores sociales, para establecer compromisos de colaboración.</a:t>
            </a:r>
            <a:endParaRPr lang="es-ES" dirty="0"/>
          </a:p>
        </p:txBody>
      </p:sp>
      <p:pic>
        <p:nvPicPr>
          <p:cNvPr id="4" name="3 Imagen" descr="Cáritas+1.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719064"/>
            <a:ext cx="3048000" cy="2718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689992"/>
            <a:ext cx="5554960" cy="5835352"/>
          </a:xfrm>
        </p:spPr>
        <p:txBody>
          <a:bodyPr/>
          <a:lstStyle/>
          <a:p>
            <a:pPr>
              <a:buNone/>
            </a:pPr>
            <a:r>
              <a:rPr lang="es-ES" b="1" dirty="0" smtClean="0"/>
              <a:t>	Hoy se necesita un proceso de:</a:t>
            </a:r>
          </a:p>
          <a:p>
            <a:pPr>
              <a:buNone/>
            </a:pPr>
            <a:r>
              <a:rPr lang="es-ES" dirty="0" smtClean="0"/>
              <a:t>prevención-intervención   y</a:t>
            </a:r>
          </a:p>
          <a:p>
            <a:pPr>
              <a:buNone/>
            </a:pPr>
            <a:r>
              <a:rPr lang="es-ES" dirty="0" smtClean="0"/>
              <a:t>reinserción :</a:t>
            </a:r>
          </a:p>
          <a:p>
            <a:r>
              <a:rPr lang="es-ES" dirty="0" smtClean="0"/>
              <a:t>acoger, </a:t>
            </a:r>
          </a:p>
          <a:p>
            <a:r>
              <a:rPr lang="es-ES" dirty="0" smtClean="0"/>
              <a:t>detectar, </a:t>
            </a:r>
          </a:p>
          <a:p>
            <a:r>
              <a:rPr lang="es-ES" dirty="0" smtClean="0"/>
              <a:t>buscar («ir, no esperar), </a:t>
            </a:r>
          </a:p>
          <a:p>
            <a:r>
              <a:rPr lang="es-ES" dirty="0" smtClean="0"/>
              <a:t>estar (el encuentro y el acompañamiento), </a:t>
            </a:r>
          </a:p>
          <a:p>
            <a:r>
              <a:rPr lang="es-ES" dirty="0" smtClean="0"/>
              <a:t>proponer (el dialogo, hacer ofertas),</a:t>
            </a:r>
          </a:p>
          <a:p>
            <a:r>
              <a:rPr lang="es-ES" dirty="0" smtClean="0"/>
              <a:t> responder (crear o brindar servicios),</a:t>
            </a:r>
          </a:p>
          <a:p>
            <a:r>
              <a:rPr lang="es-ES" dirty="0" smtClean="0"/>
              <a:t> y reinsertar.</a:t>
            </a:r>
            <a:endParaRPr lang="es-ES" dirty="0"/>
          </a:p>
        </p:txBody>
      </p:sp>
      <p:pic>
        <p:nvPicPr>
          <p:cNvPr id="4" name="3 Imagen" descr="caritas-voluntarios-2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648072"/>
            <a:ext cx="2359901" cy="5589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95536" y="548680"/>
            <a:ext cx="84249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dirty="0" smtClean="0"/>
              <a:t>La complejidad de la pobreza y la exclusión hoy, exige a nuestros grupos de </a:t>
            </a:r>
            <a:r>
              <a:rPr lang="es-ES" sz="2600" dirty="0" err="1" smtClean="0"/>
              <a:t>Cáritas</a:t>
            </a:r>
            <a:r>
              <a:rPr lang="es-ES" sz="2600" dirty="0" smtClean="0"/>
              <a:t> nuevas respuestas a dar y servicios que ofrecer y crear. </a:t>
            </a:r>
          </a:p>
          <a:p>
            <a:r>
              <a:rPr lang="es-ES" sz="2600" dirty="0" smtClean="0"/>
              <a:t>Por eso, un grupo parroquial necesita unirse en otros grupos parroquiales o Diocesanos. </a:t>
            </a:r>
          </a:p>
          <a:p>
            <a:r>
              <a:rPr lang="es-ES" sz="2600" dirty="0" smtClean="0"/>
              <a:t>Sobre todo, en orden a la formación de sus voluntarios y a la puesta en práctica de proyectos concretos que solos no podrían realizar.</a:t>
            </a:r>
            <a:endParaRPr lang="es-ES" sz="2600" dirty="0"/>
          </a:p>
        </p:txBody>
      </p:sp>
      <p:pic>
        <p:nvPicPr>
          <p:cNvPr id="7" name="6 Imagen" descr="carit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3573015"/>
            <a:ext cx="4320480" cy="2959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b="1" dirty="0" smtClean="0"/>
              <a:t>Retos para nuestros grupos de </a:t>
            </a:r>
            <a:r>
              <a:rPr lang="es-ES" b="1" dirty="0" err="1" smtClean="0"/>
              <a:t>Cáritas</a:t>
            </a:r>
            <a:r>
              <a:rPr lang="es-ES" b="1" dirty="0" smtClean="0"/>
              <a:t>: </a:t>
            </a:r>
          </a:p>
          <a:p>
            <a:r>
              <a:rPr lang="es-ES" dirty="0" smtClean="0"/>
              <a:t>Dotarlos de más personal. </a:t>
            </a:r>
          </a:p>
          <a:p>
            <a:r>
              <a:rPr lang="es-ES" dirty="0" smtClean="0"/>
              <a:t>Trabajar siempre en equipo.</a:t>
            </a:r>
          </a:p>
          <a:p>
            <a:r>
              <a:rPr lang="es-ES" dirty="0" smtClean="0"/>
              <a:t>Proseguir o iniciar una oferta de formación.</a:t>
            </a:r>
          </a:p>
          <a:p>
            <a:r>
              <a:rPr lang="es-ES" dirty="0" smtClean="0"/>
              <a:t>Cursillos sobre Doctrina Social de la Iglesia.</a:t>
            </a:r>
          </a:p>
          <a:p>
            <a:r>
              <a:rPr lang="es-ES" dirty="0" smtClean="0"/>
              <a:t>Fundamentar su espiritualidad.</a:t>
            </a:r>
          </a:p>
          <a:p>
            <a:r>
              <a:rPr lang="es-ES" dirty="0" smtClean="0"/>
              <a:t>Estar en conexión y comunicación con toda la Comunidad Parroquial.</a:t>
            </a:r>
          </a:p>
          <a:p>
            <a:r>
              <a:rPr lang="es-ES" dirty="0" smtClean="0"/>
              <a:t>Participar en algún proyecto concreto o crear los propios proyectos: con realismo, sin ingenuidades.</a:t>
            </a:r>
          </a:p>
          <a:p>
            <a:r>
              <a:rPr lang="es-ES" dirty="0" smtClean="0"/>
              <a:t>Evaluar las fuerzas, tiempo, dinero, locales... que la Comunidad parroquial dedica a estas actividades y su repercusión.</a:t>
            </a:r>
          </a:p>
        </p:txBody>
      </p:sp>
      <p:pic>
        <p:nvPicPr>
          <p:cNvPr id="4" name="3 Imagen" descr="157042_logotipo-carit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189" y="1124744"/>
            <a:ext cx="1049259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Coordinar los diversos grupos y colectivos, con una incidencia clara sobre los pobres y excluidos es imprescindible :</a:t>
            </a:r>
          </a:p>
          <a:p>
            <a:r>
              <a:rPr lang="es-ES" dirty="0" smtClean="0"/>
              <a:t>Primero: para que no lluevan las mismas ofertas y se solapen las actividades desde diferentes sitios.</a:t>
            </a:r>
          </a:p>
          <a:p>
            <a:r>
              <a:rPr lang="es-ES" dirty="0" smtClean="0"/>
              <a:t>Segundo: para no caer en la</a:t>
            </a:r>
          </a:p>
          <a:p>
            <a:pPr>
              <a:buNone/>
            </a:pPr>
            <a:r>
              <a:rPr lang="es-ES" dirty="0" smtClean="0"/>
              <a:t>	 tentación de montarnos nuestros </a:t>
            </a:r>
          </a:p>
          <a:p>
            <a:pPr>
              <a:buNone/>
            </a:pPr>
            <a:r>
              <a:rPr lang="es-ES" dirty="0" smtClean="0"/>
              <a:t>	propios «caprichos»,</a:t>
            </a:r>
          </a:p>
          <a:p>
            <a:pPr>
              <a:buNone/>
            </a:pPr>
            <a:r>
              <a:rPr lang="es-ES" dirty="0" smtClean="0"/>
              <a:t>	 si no es imprescindible.</a:t>
            </a:r>
          </a:p>
          <a:p>
            <a:r>
              <a:rPr lang="es-ES" dirty="0" smtClean="0"/>
              <a:t>Tercero: para aprender a trabajar con otros.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INCREMENTAR LA NECESARIA COORDINACIÓN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4" name="3 Imagen" descr="exclusión soci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3645024"/>
            <a:ext cx="2736304" cy="200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4690864" cy="55473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b="1" dirty="0" smtClean="0"/>
              <a:t>Sugerencias:</a:t>
            </a:r>
          </a:p>
          <a:p>
            <a:r>
              <a:rPr lang="es-ES" dirty="0" smtClean="0"/>
              <a:t>Orientar a la Administración en los temas más cruciales: trabajo, vivienda, salud, educación… </a:t>
            </a:r>
          </a:p>
          <a:p>
            <a:r>
              <a:rPr lang="es-ES" dirty="0" smtClean="0"/>
              <a:t>Aportar sugerencias desde la óptica cristiana en ciertas campañas: de prevención de riesgos ante la toxicomanías, el SIDA, el alcoholismo, el aborto…</a:t>
            </a:r>
            <a:endParaRPr lang="es-ES" dirty="0"/>
          </a:p>
        </p:txBody>
      </p:sp>
      <p:pic>
        <p:nvPicPr>
          <p:cNvPr id="5" name="4 Imagen" descr="abortista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911151">
            <a:off x="5292080" y="3429000"/>
            <a:ext cx="2609850" cy="2495550"/>
          </a:xfrm>
          <a:prstGeom prst="rect">
            <a:avLst/>
          </a:prstGeom>
        </p:spPr>
      </p:pic>
      <p:pic>
        <p:nvPicPr>
          <p:cNvPr id="6" name="5 Imagen" descr="pobreza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55815">
            <a:off x="5724128" y="908720"/>
            <a:ext cx="3009911" cy="2438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2232248"/>
          </a:xfrm>
        </p:spPr>
        <p:txBody>
          <a:bodyPr>
            <a:normAutofit/>
          </a:bodyPr>
          <a:lstStyle/>
          <a:p>
            <a:r>
              <a:rPr lang="es-ES" dirty="0" smtClean="0"/>
              <a:t>Que nuestros grupos de </a:t>
            </a:r>
            <a:r>
              <a:rPr lang="es-ES" dirty="0" err="1" smtClean="0"/>
              <a:t>Cáritas</a:t>
            </a:r>
            <a:r>
              <a:rPr lang="es-ES" dirty="0" smtClean="0"/>
              <a:t> se conviertan en </a:t>
            </a:r>
            <a:r>
              <a:rPr lang="es-ES" b="1" dirty="0" smtClean="0"/>
              <a:t>«mediadores sociales»</a:t>
            </a:r>
            <a:r>
              <a:rPr lang="es-ES" dirty="0" smtClean="0"/>
              <a:t> fomentando la comunicación y el diálogo con los responsables de los diversos sectores sociales, para establecer su compromisos de colaboración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611560" y="2348880"/>
            <a:ext cx="417646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sz="2600" dirty="0" smtClean="0"/>
              <a:t> Aprender a derivar.</a:t>
            </a:r>
          </a:p>
          <a:p>
            <a:pPr>
              <a:buFont typeface="Arial" pitchFamily="34" charset="0"/>
              <a:buChar char="•"/>
            </a:pPr>
            <a:r>
              <a:rPr lang="es-ES" sz="2600" dirty="0" smtClean="0"/>
              <a:t> Otros: ayudar en «papeleos oficiales», acompañar a las instituciones, enseñar a valerse por ellos mismos, </a:t>
            </a:r>
          </a:p>
          <a:p>
            <a:r>
              <a:rPr lang="es-ES" sz="2600" dirty="0" smtClean="0"/>
              <a:t>a tener la casa en condiciones, a administrarse...</a:t>
            </a:r>
          </a:p>
          <a:p>
            <a:endParaRPr lang="es-ES" sz="2600" dirty="0"/>
          </a:p>
        </p:txBody>
      </p:sp>
      <p:pic>
        <p:nvPicPr>
          <p:cNvPr id="6" name="5 Imagen" descr="Manos_Unidas_1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2550148"/>
            <a:ext cx="4329191" cy="3039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809328"/>
            <a:ext cx="8229600" cy="4572000"/>
          </a:xfrm>
        </p:spPr>
        <p:txBody>
          <a:bodyPr>
            <a:normAutofit/>
          </a:bodyPr>
          <a:lstStyle/>
          <a:p>
            <a:r>
              <a:rPr lang="es-ES" dirty="0" smtClean="0"/>
              <a:t>A) </a:t>
            </a:r>
            <a:r>
              <a:rPr lang="es-ES" b="1" dirty="0" smtClean="0"/>
              <a:t>La idea de una Parroquia que vive en actitud de búsqueda, renovación permanente y auténtica conversión al Evangelio</a:t>
            </a:r>
            <a:r>
              <a:rPr lang="es-ES" dirty="0" smtClean="0"/>
              <a:t>. </a:t>
            </a:r>
          </a:p>
          <a:p>
            <a:r>
              <a:rPr lang="es-ES" dirty="0" smtClean="0"/>
              <a:t>B) </a:t>
            </a:r>
            <a:r>
              <a:rPr lang="es-ES" b="1" dirty="0" smtClean="0"/>
              <a:t>Lograr que </a:t>
            </a:r>
            <a:r>
              <a:rPr lang="es-ES" b="1" dirty="0" err="1" smtClean="0"/>
              <a:t>Cáritas</a:t>
            </a:r>
            <a:r>
              <a:rPr lang="es-ES" b="1" dirty="0" smtClean="0"/>
              <a:t> no sea sólo el equipo que más directamente actúe sobre los problemas de la pobreza, sino promover la colaboración e incorporación activa de todos los miembros de la Parroquia.</a:t>
            </a:r>
            <a:endParaRPr lang="es-ES" dirty="0" smtClean="0"/>
          </a:p>
          <a:p>
            <a:r>
              <a:rPr lang="es-ES" dirty="0" smtClean="0"/>
              <a:t>C) Que todos </a:t>
            </a:r>
            <a:r>
              <a:rPr lang="es-ES" b="1" dirty="0" smtClean="0"/>
              <a:t>descubran la necesidad de una verdadera preparación y capacitación</a:t>
            </a:r>
            <a:r>
              <a:rPr lang="es-ES" dirty="0" smtClean="0"/>
              <a:t>. 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19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ITINERARIO DE FORMACIÓN DE LOS VOLUNTARIOS DE CARITAS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7544" y="332656"/>
            <a:ext cx="842493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600" dirty="0" smtClean="0"/>
              <a:t>D)</a:t>
            </a:r>
            <a:r>
              <a:rPr lang="es-ES" sz="2600" b="1" dirty="0" smtClean="0"/>
              <a:t> Ver la propia fe como un compromiso de lucha por la justicia</a:t>
            </a:r>
            <a:r>
              <a:rPr lang="es-ES" sz="2600" dirty="0" smtClean="0"/>
              <a:t>.</a:t>
            </a:r>
          </a:p>
          <a:p>
            <a:r>
              <a:rPr lang="es-ES" sz="2600" dirty="0" smtClean="0"/>
              <a:t>E) E</a:t>
            </a:r>
            <a:r>
              <a:rPr lang="es-ES" sz="2600" b="1" dirty="0" smtClean="0"/>
              <a:t>s necesario</a:t>
            </a:r>
            <a:r>
              <a:rPr lang="es-ES" sz="2600" dirty="0" smtClean="0"/>
              <a:t> -y entra dentro de esa misma formación - </a:t>
            </a:r>
            <a:r>
              <a:rPr lang="es-ES" sz="2600" b="1" dirty="0" smtClean="0"/>
              <a:t>hacer que el voluntario conozca la realidad social que intenta vivir.</a:t>
            </a:r>
            <a:endParaRPr lang="es-ES" sz="2600" dirty="0" smtClean="0"/>
          </a:p>
          <a:p>
            <a:r>
              <a:rPr lang="es-ES" sz="2600" dirty="0" smtClean="0"/>
              <a:t>F) Muy importante </a:t>
            </a:r>
            <a:r>
              <a:rPr lang="es-ES" sz="2600" b="1" dirty="0" smtClean="0"/>
              <a:t>saber tratar a los pobres</a:t>
            </a:r>
            <a:r>
              <a:rPr lang="es-ES" sz="2600" dirty="0" smtClean="0"/>
              <a:t>: con enorme cariño, respeto, confianza… </a:t>
            </a:r>
          </a:p>
          <a:p>
            <a:r>
              <a:rPr lang="es-ES" sz="2600" dirty="0" smtClean="0"/>
              <a:t>G) </a:t>
            </a:r>
            <a:r>
              <a:rPr lang="es-ES" sz="2600" b="1" dirty="0" smtClean="0"/>
              <a:t>Aprender a comunicar al Señor</a:t>
            </a:r>
            <a:r>
              <a:rPr lang="es-ES" sz="2600" dirty="0" smtClean="0"/>
              <a:t>. Tratar de compartir con ellos los motivos por los que luchamos por sus vidas. </a:t>
            </a:r>
            <a:r>
              <a:rPr lang="es-ES" sz="2600" u="sng" dirty="0" smtClean="0"/>
              <a:t>No somos voluntarios de una ONG cualquiera</a:t>
            </a:r>
            <a:r>
              <a:rPr lang="es-ES" sz="2600" dirty="0" smtClean="0"/>
              <a:t> .</a:t>
            </a:r>
          </a:p>
        </p:txBody>
      </p:sp>
      <p:pic>
        <p:nvPicPr>
          <p:cNvPr id="5" name="4 Imagen" descr="voluntariad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4646544"/>
            <a:ext cx="3312368" cy="1950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51176"/>
          </a:xfrm>
        </p:spPr>
        <p:txBody>
          <a:bodyPr/>
          <a:lstStyle/>
          <a:p>
            <a:r>
              <a:rPr lang="es-ES" dirty="0" smtClean="0"/>
              <a:t>Un principio básico del compromiso del amor es: </a:t>
            </a:r>
            <a:r>
              <a:rPr lang="es-ES" b="1" dirty="0" smtClean="0"/>
              <a:t>«pensar globalmente y actuar localmente»</a:t>
            </a:r>
            <a:r>
              <a:rPr lang="es-ES" dirty="0" smtClean="0"/>
              <a:t>. Esto nos encamina a una promoción </a:t>
            </a:r>
            <a:r>
              <a:rPr lang="es-ES" b="1" dirty="0" smtClean="0"/>
              <a:t>«la cultura de la solidaridad»</a:t>
            </a:r>
            <a:r>
              <a:rPr lang="es-ES" dirty="0" smtClean="0"/>
              <a:t>, sensibilizando ante actitudes y hechos contrarios a los derechos humanos, la justicia, la paz, en todo nuestro mundo.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481608"/>
            <a:ext cx="8229600" cy="1219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ORIENTAR LA SOLIDARIDAD MÁS ALLÁ DE LAS FRONTERAS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4" name="3 Imagen" descr="corazon-mun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54444">
            <a:off x="4823270" y="4353122"/>
            <a:ext cx="2701032" cy="2558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34000"/>
          </a:xfrm>
        </p:spPr>
        <p:txBody>
          <a:bodyPr>
            <a:normAutofit lnSpcReduction="10000"/>
          </a:bodyPr>
          <a:lstStyle/>
          <a:p>
            <a:r>
              <a:rPr lang="es-ES" dirty="0" err="1" smtClean="0"/>
              <a:t>Cáritas</a:t>
            </a:r>
            <a:endParaRPr lang="es-ES" dirty="0" smtClean="0"/>
          </a:p>
          <a:p>
            <a:r>
              <a:rPr lang="es-ES" dirty="0" smtClean="0"/>
              <a:t>Pastoral Penitenciaria</a:t>
            </a:r>
          </a:p>
          <a:p>
            <a:r>
              <a:rPr lang="es-ES" dirty="0" smtClean="0"/>
              <a:t>Pastoral del Trabajo</a:t>
            </a:r>
          </a:p>
          <a:p>
            <a:r>
              <a:rPr lang="es-ES" dirty="0" smtClean="0"/>
              <a:t>Pastoral Redes Juveniles para Padres de Familia</a:t>
            </a:r>
          </a:p>
          <a:p>
            <a:r>
              <a:rPr lang="es-ES" dirty="0" smtClean="0"/>
              <a:t>Pastoral de los Derechos Humanos</a:t>
            </a:r>
          </a:p>
          <a:p>
            <a:r>
              <a:rPr lang="es-ES" dirty="0" smtClean="0"/>
              <a:t>Doctrina Social de la Iglesia</a:t>
            </a:r>
          </a:p>
          <a:p>
            <a:r>
              <a:rPr lang="es-ES" dirty="0" smtClean="0"/>
              <a:t>Pastoral de la Salud</a:t>
            </a:r>
          </a:p>
          <a:p>
            <a:r>
              <a:rPr lang="es-ES" dirty="0" smtClean="0"/>
              <a:t>Banco de Alimentos</a:t>
            </a:r>
          </a:p>
          <a:p>
            <a:r>
              <a:rPr lang="es-ES" dirty="0" smtClean="0"/>
              <a:t>Pastoral de Cultura y Medios de Comunicación</a:t>
            </a:r>
          </a:p>
          <a:p>
            <a:r>
              <a:rPr lang="es-ES" dirty="0" smtClean="0"/>
              <a:t>Pastoral de Migrantes Indígenas</a:t>
            </a:r>
          </a:p>
          <a:p>
            <a:r>
              <a:rPr lang="es-ES" dirty="0" smtClean="0"/>
              <a:t>Pastoral para las Adicciones</a:t>
            </a:r>
          </a:p>
          <a:p>
            <a:r>
              <a:rPr lang="es-ES" dirty="0" smtClean="0"/>
              <a:t>Pastoral de la Ecología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64807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SECTORES DE PASTORAL SOCIAL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42372"/>
            <a:ext cx="9144000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5 Título"/>
          <p:cNvSpPr txBox="1">
            <a:spLocks/>
          </p:cNvSpPr>
          <p:nvPr/>
        </p:nvSpPr>
        <p:spPr>
          <a:xfrm>
            <a:off x="684213" y="1382316"/>
            <a:ext cx="7772400" cy="534516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b" anchorCtr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ell Gothic Std Black" pitchFamily="34" charset="0"/>
                <a:ea typeface="+mj-ea"/>
                <a:cs typeface="+mj-cs"/>
              </a:rPr>
              <a:t>Instituto Superior de Estudios Eclesiásticos</a:t>
            </a:r>
            <a:endParaRPr kumimoji="0" lang="es-MX" sz="3200" b="0" i="0" u="none" strike="noStrike" kern="1200" cap="none" spc="-100" normalizeH="0" baseline="0" noProof="0" dirty="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Bell Gothic Std Black" pitchFamily="34" charset="0"/>
              <a:ea typeface="+mj-ea"/>
              <a:cs typeface="+mj-cs"/>
            </a:endParaRPr>
          </a:p>
        </p:txBody>
      </p:sp>
      <p:pic>
        <p:nvPicPr>
          <p:cNvPr id="6" name="3 Marcador de contenido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635896" y="2708920"/>
            <a:ext cx="1872208" cy="1872208"/>
          </a:xfrm>
          <a:prstGeom prst="rect">
            <a:avLst/>
          </a:prstGeom>
          <a:scene3d>
            <a:camera prst="orthographicFront"/>
            <a:lightRig rig="glow" dir="t"/>
          </a:scene3d>
          <a:sp3d extrusionH="31750" contourW="12700" prstMaterial="matte">
            <a:bevelB w="152400" h="50800" prst="softRound"/>
          </a:sp3d>
        </p:spPr>
      </p:pic>
      <p:sp>
        <p:nvSpPr>
          <p:cNvPr id="7" name="3 Marcador de pie de página"/>
          <p:cNvSpPr txBox="1">
            <a:spLocks/>
          </p:cNvSpPr>
          <p:nvPr/>
        </p:nvSpPr>
        <p:spPr>
          <a:xfrm>
            <a:off x="107950" y="6486525"/>
            <a:ext cx="8856663" cy="365125"/>
          </a:xfrm>
          <a:prstGeom prst="rect">
            <a:avLst/>
          </a:prstGeom>
        </p:spPr>
        <p:txBody>
          <a:bodyPr anchor="ctr"/>
          <a:lstStyle>
            <a:defPPr>
              <a:defRPr lang="es-MX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www.pastoralurbana.info                                         </a:t>
            </a:r>
            <a:r>
              <a:rPr lang="es-MX" sz="20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www.pastoralurbana.info</a:t>
            </a:r>
            <a:endParaRPr lang="es-MX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1318</TotalTime>
  <Words>1833</Words>
  <Application>Microsoft Office PowerPoint</Application>
  <PresentationFormat>On-screen Show (4:3)</PresentationFormat>
  <Paragraphs>275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Paper</vt:lpstr>
      <vt:lpstr>PowerPoint Presentation</vt:lpstr>
      <vt:lpstr>LA PASTORAL SOCIAL</vt:lpstr>
      <vt:lpstr>DIMENSIONES DE LA PASTORAL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MAPA DE LA  ACCIÓN PASTORAL </vt:lpstr>
      <vt:lpstr>PowerPoint Presentation</vt:lpstr>
      <vt:lpstr>PowerPoint Presentation</vt:lpstr>
      <vt:lpstr>ANUNCIO DE LA PALABRA</vt:lpstr>
      <vt:lpstr>LA CELEBRACIÓN DE LA FE</vt:lpstr>
      <vt:lpstr>EL SERVICIO DE LA CARIDAD</vt:lpstr>
      <vt:lpstr>RELACIÓN ENTRE LAS DIMENSIONES</vt:lpstr>
      <vt:lpstr>SER Y QUEHACER DE LA  PASTORAL SOCIAL</vt:lpstr>
      <vt:lpstr>¿QUÉ ES LA PASTORAL SOCIAL?</vt:lpstr>
      <vt:lpstr>PowerPoint Presentation</vt:lpstr>
      <vt:lpstr>PowerPoint Presentation</vt:lpstr>
      <vt:lpstr>PowerPoint Presentation</vt:lpstr>
      <vt:lpstr>PowerPoint Presentation</vt:lpstr>
      <vt:lpstr>¿QUÉ HACE LA PASTORAL SOCIAL?</vt:lpstr>
      <vt:lpstr>PowerPoint Presentation</vt:lpstr>
      <vt:lpstr>PowerPoint Presentation</vt:lpstr>
      <vt:lpstr>ACCIONES DE ASISTENCIA</vt:lpstr>
      <vt:lpstr>ACCIONES DE PROMOCIÓN HUMANA</vt:lpstr>
      <vt:lpstr>ACCIONES DE TRANSFORMACIÓN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ANÁLISIS DE LA REALIDAD</vt:lpstr>
      <vt:lpstr>PowerPoint Presentation</vt:lpstr>
      <vt:lpstr>HACERLO SENTIR GENERAL</vt:lpstr>
      <vt:lpstr>INTENTAR TRANSFORMAR</vt:lpstr>
      <vt:lpstr>ALGUNOS MEDIOS PARA LA PARROQUIA</vt:lpstr>
      <vt:lpstr>FORTALECER UN AMOR INTRAECLESIAL</vt:lpstr>
      <vt:lpstr>PowerPoint Presentation</vt:lpstr>
      <vt:lpstr>PowerPoint Presentation</vt:lpstr>
      <vt:lpstr>PowerPoint Presentation</vt:lpstr>
      <vt:lpstr>POTENCIAR GRUPOS DE ACCIÓN CARITATIVA Y SOCIAL</vt:lpstr>
      <vt:lpstr>PowerPoint Presentation</vt:lpstr>
      <vt:lpstr>PowerPoint Presentation</vt:lpstr>
      <vt:lpstr>PowerPoint Presentation</vt:lpstr>
      <vt:lpstr>PowerPoint Presentation</vt:lpstr>
      <vt:lpstr>INCREMENTAR LA NECESARIA COORDINACIÓN</vt:lpstr>
      <vt:lpstr>PowerPoint Presentation</vt:lpstr>
      <vt:lpstr>PowerPoint Presentation</vt:lpstr>
      <vt:lpstr>ITINERARIO DE FORMACIÓN DE LOS VOLUNTARIOS DE CARITAS</vt:lpstr>
      <vt:lpstr>PowerPoint Presentation</vt:lpstr>
      <vt:lpstr>ORIENTAR LA SOLIDARIDAD MÁS ALLÁ DE LAS FRONTERAS</vt:lpstr>
      <vt:lpstr>SECTORES DE PASTORAL SOCIAL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PASTORAL SOCIAL</dc:title>
  <dc:creator>VICTOR GONZALEZ</dc:creator>
  <cp:lastModifiedBy>user</cp:lastModifiedBy>
  <cp:revision>16</cp:revision>
  <dcterms:created xsi:type="dcterms:W3CDTF">2011-05-01T22:30:05Z</dcterms:created>
  <dcterms:modified xsi:type="dcterms:W3CDTF">2011-05-20T22:03:22Z</dcterms:modified>
</cp:coreProperties>
</file>