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8" r:id="rId3"/>
    <p:sldId id="257" r:id="rId4"/>
    <p:sldId id="269" r:id="rId5"/>
    <p:sldId id="262" r:id="rId6"/>
    <p:sldId id="328" r:id="rId7"/>
    <p:sldId id="270" r:id="rId8"/>
    <p:sldId id="383" r:id="rId9"/>
    <p:sldId id="263" r:id="rId10"/>
    <p:sldId id="265" r:id="rId11"/>
    <p:sldId id="384" r:id="rId12"/>
    <p:sldId id="368" r:id="rId13"/>
    <p:sldId id="369" r:id="rId14"/>
    <p:sldId id="271" r:id="rId15"/>
    <p:sldId id="272" r:id="rId16"/>
    <p:sldId id="267" r:id="rId17"/>
    <p:sldId id="273" r:id="rId18"/>
    <p:sldId id="274" r:id="rId19"/>
    <p:sldId id="275" r:id="rId20"/>
    <p:sldId id="276" r:id="rId21"/>
    <p:sldId id="277" r:id="rId22"/>
    <p:sldId id="284" r:id="rId23"/>
    <p:sldId id="370" r:id="rId24"/>
    <p:sldId id="371" r:id="rId25"/>
    <p:sldId id="372" r:id="rId26"/>
    <p:sldId id="374" r:id="rId27"/>
    <p:sldId id="373" r:id="rId28"/>
    <p:sldId id="375" r:id="rId29"/>
    <p:sldId id="385" r:id="rId30"/>
    <p:sldId id="376" r:id="rId31"/>
    <p:sldId id="377" r:id="rId32"/>
    <p:sldId id="386" r:id="rId33"/>
    <p:sldId id="378" r:id="rId34"/>
    <p:sldId id="379" r:id="rId35"/>
    <p:sldId id="380" r:id="rId36"/>
    <p:sldId id="381" r:id="rId37"/>
    <p:sldId id="382" r:id="rId38"/>
    <p:sldId id="337" r:id="rId39"/>
    <p:sldId id="338" r:id="rId40"/>
    <p:sldId id="339" r:id="rId41"/>
    <p:sldId id="387" r:id="rId42"/>
    <p:sldId id="388" r:id="rId43"/>
    <p:sldId id="340" r:id="rId44"/>
    <p:sldId id="358" r:id="rId4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18" autoAdjust="0"/>
  </p:normalViewPr>
  <p:slideViewPr>
    <p:cSldViewPr>
      <p:cViewPr varScale="1">
        <p:scale>
          <a:sx n="65" d="100"/>
          <a:sy n="65" d="100"/>
        </p:scale>
        <p:origin x="-108" y="-22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09E193-D7E8-4B4E-99FF-B675FFACD4D3}" type="datetimeFigureOut">
              <a:rPr lang="es-MX" smtClean="0"/>
              <a:pPr/>
              <a:t>16/06/2011</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3AA249-E976-4C43-86B8-98DE332BC1B0}" type="slidenum">
              <a:rPr lang="es-MX" smtClean="0"/>
              <a:pPr/>
              <a:t>‹Nº›</a:t>
            </a:fld>
            <a:endParaRPr lang="es-MX"/>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2227"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MX" smtClean="0"/>
          </a:p>
        </p:txBody>
      </p:sp>
      <p:sp>
        <p:nvSpPr>
          <p:cNvPr id="5222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F84B77-4C8E-4C46-979D-FA216C941BEF}" type="slidenum">
              <a:rPr lang="es-MX" smtClean="0"/>
              <a:pPr/>
              <a:t>5</a:t>
            </a:fld>
            <a:endParaRPr lang="es-MX"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2227"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MX" smtClean="0"/>
          </a:p>
        </p:txBody>
      </p:sp>
      <p:sp>
        <p:nvSpPr>
          <p:cNvPr id="5222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F84B77-4C8E-4C46-979D-FA216C941BEF}" type="slidenum">
              <a:rPr lang="es-MX" smtClean="0"/>
              <a:pPr/>
              <a:t>7</a:t>
            </a:fld>
            <a:endParaRPr lang="es-MX"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2227"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MX" smtClean="0"/>
          </a:p>
        </p:txBody>
      </p:sp>
      <p:sp>
        <p:nvSpPr>
          <p:cNvPr id="5222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F84B77-4C8E-4C46-979D-FA216C941BEF}" type="slidenum">
              <a:rPr lang="es-MX" smtClean="0"/>
              <a:pPr/>
              <a:t>8</a:t>
            </a:fld>
            <a:endParaRPr lang="es-MX"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4275"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MX" smtClean="0"/>
          </a:p>
        </p:txBody>
      </p:sp>
      <p:sp>
        <p:nvSpPr>
          <p:cNvPr id="542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C04C99F-1FB7-4293-8CE9-FE9988E22A81}" type="slidenum">
              <a:rPr lang="es-MX" smtClean="0"/>
              <a:pPr/>
              <a:t>9</a:t>
            </a:fld>
            <a:endParaRPr lang="es-MX"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4275"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MX" smtClean="0"/>
          </a:p>
        </p:txBody>
      </p:sp>
      <p:sp>
        <p:nvSpPr>
          <p:cNvPr id="5427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C04C99F-1FB7-4293-8CE9-FE9988E22A81}" type="slidenum">
              <a:rPr lang="es-MX" smtClean="0"/>
              <a:pPr/>
              <a:t>10</a:t>
            </a:fld>
            <a:endParaRPr lang="es-MX"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5299"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MX" smtClean="0"/>
          </a:p>
        </p:txBody>
      </p:sp>
      <p:sp>
        <p:nvSpPr>
          <p:cNvPr id="5530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64BB14-D7E9-40E6-B513-63F9E61CA37E}" type="slidenum">
              <a:rPr lang="es-MX" smtClean="0"/>
              <a:pPr/>
              <a:t>14</a:t>
            </a:fld>
            <a:endParaRPr lang="es-MX"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6323"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MX" smtClean="0"/>
          </a:p>
        </p:txBody>
      </p:sp>
      <p:sp>
        <p:nvSpPr>
          <p:cNvPr id="5632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4A436B9-363D-48AE-82F1-2D7F1D7D2648}" type="slidenum">
              <a:rPr lang="es-MX" smtClean="0"/>
              <a:pPr/>
              <a:t>15</a:t>
            </a:fld>
            <a:endParaRPr lang="es-MX"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5299"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MX" smtClean="0"/>
          </a:p>
        </p:txBody>
      </p:sp>
      <p:sp>
        <p:nvSpPr>
          <p:cNvPr id="5530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64BB14-D7E9-40E6-B513-63F9E61CA37E}" type="slidenum">
              <a:rPr lang="es-MX" smtClean="0"/>
              <a:pPr/>
              <a:t>16</a:t>
            </a:fld>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C24DA5A3-5F50-4CF3-9590-CD542F18CC0F}" type="datetimeFigureOut">
              <a:rPr lang="es-MX" smtClean="0"/>
              <a:pPr/>
              <a:t>16/06/2011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B0D395D-0B89-4EFE-9A22-7B862989C992}"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4DA5A3-5F50-4CF3-9590-CD542F18CC0F}" type="datetimeFigureOut">
              <a:rPr lang="es-MX" smtClean="0"/>
              <a:pPr/>
              <a:t>16/06/2011</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D395D-0B89-4EFE-9A22-7B862989C992}"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mx.wrs.yahoo.com/_ylt=A0WTf2pjaPpNtBMA5V3F8Qt.;_ylu=X3oDMTBpZm5udGl1BHBvcwM1BHNlYwNzcgR2dGlkAw--/SIG=1mdel0aof/EXP=1308285155/**http%3a/mx.images.search.yahoo.com/images/view%3fback=http%253A%252F%252Fmx.images.search.yahoo.com%252Fsearch%252Fimages%253Fp%253Dsan%252Bjudas%252Btadeo%252Bsan%252Bhip%2525C3%2525B3lito%252Btapabocas%2526ei%253Dutf-8%2526fr%253Dush_mailc%26w=333%26h=500%26imgurl=farm4.static.flickr.com%252F3560%252F3482291080_98bb61f998.jpg%26rurl=http%253A%252F%252Fwww.aeromental.com%252F2009%252F04%252F28%252Fswineflu-fotos-de-mexico-con-cubre-bocas%252F%26size=182KB%26name=San%2bJudas%2bTadeo%2b...%26p=san%2bjudas%2btadeo%2bsan%2bhip%25C3%25B3lito%2btapabocas%26oid=5d845e768a1ccf865567635541aff19c%26fr2=%26no=5%26tt=6%26sigr=12ep403gd%26sigi=11mcouun1%26sigb=13jpr4kds%26type=JPG%26.crumb=LRzn61FKYw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blog.luismaram.com/wp-content/uploads/2009/11/virgencitas-distroller.jpg" TargetMode="Externa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hyperlink" Target="http://mx.wrs.yahoo.com/_ylt=A0S0zuytbvpNSQQANffF8Qt.;_ylu=X3oDMTBqZDFlYmxzBHBvcwMxNgRzZWMDc3IEdnRpZAM-/SIG=1k9kgmshm/EXP=1308286765/**http%3a/mx.images.search.yahoo.com/images/view%3fback=http%253A%252F%252Fmx.images.search.yahoo.com%252Fsearch%252Fimages%253Fp%253Dsan%252Bjudas%252Btadeo%2526ei%253Dutf-8%2526fr%253Dush_mailc%26w=600%26h=806%26imgurl=i46.photobucket.com%252Falbums%252Ff112%252Fkashaniilla23%252Fl_d35c742a265f46d0a85f66b244261809.jpg%26rurl=http%253A%252F%252Fwww.blingcheese.com%252Fimage%252Fcode%252F83%252Fsan%252Bjudas.htm%26size=94KB%26name=SaN%2bJuDaS%2bTaDeO%2b...%26p=san%2bjudas%2btadeo%26oid=d8334455264d9c1370cdca8a3e065324%26fr2=%26no=16%26tt=32900%26sigr=11mb46a7k%26sigi=12kmkjgi0%26sigb=12n6d8av8%26type=JPG%26.crumb=LRzn61FKYw7"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www.utexas.edu/utpress/pops/popgasour.html"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mx.wrs.yahoo.com/_ylt=A0WTf2yNZfpN3ncAHN7F8Qt.;_ylu=X3oDMTBqamdoM3Q5BHBvcwMxMgRzZWMDc3IEdnRpZAM-/SIG=1mvmmbv3r/EXP=1308284429/**http%3a/mx.images.search.yahoo.com/images/view%3fback=http%253A%252F%252Fmx.images.search.yahoo.com%252Fsearch%252Fimages%253Fp%253Dsan%252Bjudas%252Btadeo%252Bsan%252Bhip%2525C3%2525B3lito%2526ei%253Dutf-8%2526fr%253Dush_mailc%26w=400%26h=283%26imgurl=1.bp.blogspot.com%252F_YIOydoz8jtY%252FSunQ2UGssMI%252FAAAAAAAAAOs%252FlRCAr9AiwSk%252Fs400%252Fsanjudas4.jpg%26rurl=http%253A%252F%252Fwww.adefesio.com%252F2009%252F10%252Fel-dia-de-san-judas-tadeo%252F%26size=28KB%26name=...%2b%25C2%25A1DF%2521%2b%257C%2bAll%2bh...%26p=san%2bjudas%2btadeo%2bsan%2bhip%25C3%25B3lito%26oid=e7cf1dce2381fbd541236c1d55d0f0e8%26fr2=%26no=12%26tt=150%26sigr=11q3qtulr%26sigi=12l9mli28%26sigb=1393202ts%26type=JPG%26.crumb=LRzn61FKYw7"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mx.wrs.yahoo.com/_ylt=A0S0zu33Z85NM34AR27F8Qt.;_ylu=X3oDMTBpY2Y5NXNiBHBvcwM2BHNlYwNzcgR2dGlkAw--/SIG=1l2sgr03u/EXP=1305401463/**http:/mx.images.search.yahoo.com/images/view?back=http%3A%2F%2Fmx.images.search.yahoo.com%2Fsearch%2Fimages%3Fp%3Dperegrinaciones%2BVirgen%2BGuadalupe%26ei%3Dutf-8%26y%3DBuscar%26fr%3Dush_mailc&amp;w=800&amp;h=513&amp;imgurl=lh4.ggpht.com%2F_wDmbKbfbHj0%2FSTw25AXz-sI%2FAAAAAAAAGpM%2FVLt0QkhsWtg%2Fs800%2FPeregrinaciones_1_dA.jpg&amp;rurl=http%3A%2F%2Fskippysanchez.blogspot.com%2F&amp;size=98KB&amp;name=Peregrinaciones+...&amp;p=peregrinaciones+Virgen+Guadalupe&amp;oid=55c23df9121c0a3eb60f9d7edfe15c3d&amp;fr2=&amp;no=6&amp;tt=1210&amp;sigr=112stokdu&amp;sigi=12si332h4&amp;sigb=13ha7hpin&amp;type=JPG&amp;.crumb=yLdM5lcgJAs"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mx.wrs.yahoo.com/_ylt=A0S0zu2JcfpNIxAAnrnF8Qt.;_ylu=X3oDMTBpdnJhMHUzBHBvcwMxBHNlYwNzcgR2dGlkAw--/SIG=1j60a6fr1/EXP=1308287497/**http%3a/mx.images.search.yahoo.com/images/view%3fback=http%253A%252F%252Fmx.images.search.yahoo.com%252Fsearch%252Fimages%253Fp%253Dsan%252Bcharbel%2526js%253D1%2526ei%253Dutf-8%2526fr%253Dush_mailc%26w=480%26h=640%26imgurl=farm4.static.flickr.com%252F3183%252F2949878088_72be991e20_z.jpg%26rurl=http%253A%252F%252Fwww.flickr.com%252Fphotos%252F30849557%2540N03%252F2949878088%252F%26size=192KB%26name=san%2bCharbel%2b%257C%2bFl...%26p=san%2bcharbel%26oid=25ce9896474161566f5c0c3b0100de10%26fr2=%26no=1%26tt=7460%26sigr=11lmqnfgu%26sigi=11oj9v899%26sigb=12o0ost1d%26type=JPG%26.crumb=LRzn61FKYw7" TargetMode="Externa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hyperlink" Target="http://mx.wrs.yahoo.com/_ylt=A0S0zu2rcfpNBxAAns3F8Qt.;_ylu=X3oDMTBpdDZuNzZrBHBvcwM5BHNlYwNzcgR2dGlkAw--/SIG=1mm3o1v2f/EXP=1308287531/**http%3a/mx.images.search.yahoo.com/images/view%3fback=http%253A%252F%252Fmx.images.search.yahoo.com%252Fsearch%252Fimages%253Fp%253Dvirgen%252Bde%252Bzapopan%2526ei%253Dutf-8%2526y%253DBuscar%2526fr%253Dush_mailc%26w=400%26h=387%26imgurl=4.bp.blogspot.com%252F_iBXX1zvdScE%252FSm8kO6Wz6yI%252FAAAAAAAAAIw%252FlC4VJE8H694%252Fs400%252Fbaner_may_2009%25255B1%25255D%252B23.png%26rurl=http%253A%252F%252Ftermminuss.blogspot.com%252F2009%252F07%252Fvirgen-de-zapopan-ruega-por-nosotros.html%26size=370KB%26name=CARLOS%253A%2bVIRGEN%2bD...%26p=virgen%2bde%2bzapopan%26oid=2086a7a4c9b419f7d47d5f19fc7dafc8%26fr2=%26no=9%26tt=11400%26sigr=12gkts17j%26sigi=134fo7b0g%26sigb=1328isfbg%26type=png%26.crumb=LRzn61FKYw7"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mx.wrs.yahoo.com/_ylt=A0S0zvgmcvpNuz8AWN3F8Qt.;_ylu=X3oDMTBqdDQ1MzhvBHBvcwMyOQRzZWMDc3IEdnRpZAM-/SIG=1nbtg6ccr/EXP=1308287654/**http%3a/mx.images.search.yahoo.com/images/view%3fback=http%253A%252F%252Fmx.images.search.yahoo.com%252Fsearch%252Fimages%253Fp%253Dvirgen%252Bde%252Bzapopan%2526b%253D21%2526ni%253D20%2526ei%253Dutf-8%2526y%253DBuscar%2526xargs%253D0%2526pstart%253D1%2526fr%253Dush_mailc%26w=380%26h=495%26imgurl=noticias.arquidiocesisgdl.org.mx%252Fwp-content%252Fuploads%252F2010%252F09%252FRomeria.zapopan.jpg%26rurl=http%253A%252F%252Fnoticias.arquidiocesisgdl.org.mx%252F2010%252F09%252Falistemonos-para-la-romeria%252F%26size=78KB%26name=...%2bde%2boctubre%2bf...%26p=virgen%2bde%2bzapopan%26oid=1e882aed2fe4035b09616f5ac9638ee0%26fr2=%26no=29%26tt=11400%26sigr=12c1stil9%26sigi=12ft2mbll%26sigb=13u44pv9e%26type=JPG%26.crumb=LRzn61FKYw7"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mx.wrs.yahoo.com/_ylt=A0S0zu33Z85NM34ASm7F8Qt.;_ylu=X3oDMTBpdDZuNzZrBHBvcwM5BHNlYwNzcgR2dGlkAw--/SIG=1kkt1h1iq/EXP=1305401463/**http:/mx.images.search.yahoo.com/images/view?back=http%3A%2F%2Fmx.images.search.yahoo.com%2Fsearch%2Fimages%3Fp%3Dperegrinaciones%2BVirgen%2BGuadalupe%26ei%3Dutf-8%26y%3DBuscar%26fr%3Dush_mailc&amp;w=427&amp;h=640&amp;imgurl=farm4.static.flickr.com%2F3232%2F2379569054_c56bb9a413_z.jpg&amp;rurl=http%3A%2F%2Fwww.flickr.com%2Fphotos%2Fmariovazquez%2F2379569054%2F&amp;size=145KB&amp;name=PEREGRINOS+%7C+Fli...&amp;p=peregrinaciones+Virgen+Guadalupe&amp;oid=81842c72113455ff489d798e10459f1d&amp;fr2=&amp;no=9&amp;tt=1210&amp;sigr=11la4ti58&amp;sigi=11o8td3kj&amp;sigb=13ha7hpin&amp;type=JPG&amp;.crumb=yLdM5lcgJAs" TargetMode="Externa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mx.wrs.yahoo.com/_ylt=A0S0zvnsbM5NzlcAQWjF8Qt.;_ylu=X3oDMTBrbzVlYmZmBHBvcwMxMTMEc2VjA3NyBHZ0aWQD/SIG=1nc9tptpv/EXP=1305402732/**http:/mx.images.search.yahoo.com/images/view?back=http%3A%2F%2Fmx.images.search.yahoo.com%2Fsearch%2Fimages%3Fp%3Dperegrinaciones%2BVirgen%2BGuadalupe%26b%3D101%26ni%3D20%26ei%3Dutf-8%26y%3DBuscar%26xargs%3D0%26pstart%3D1%26fr%3Dush_mailc&amp;w=600&amp;h=400&amp;imgurl=www.elperiodico.com.mx%2Fimagenes%2Fnotas%2Fnoticias_cancun34.jpg&amp;rurl=http%3A%2F%2Fwww.elperiodico.com.mx%2Fnoticias%2Fcaminan-fieles-hacia-la-guadalupana-26375.shtml&amp;size=93KB&amp;name=Antorchistas+rec...&amp;p=peregrinaciones+Virgen+Guadalupe&amp;oid=cb8412f96c6606aacf7ba6e25f5eab1a&amp;fr2=&amp;no=113&amp;tt=1210&amp;sigr=12mckjprg&amp;sigi=11rifeq2j&amp;sigb=14e2v61dk&amp;type=JPG&amp;.crumb=yLdM5lcgJAs"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MX"/>
          </a:p>
        </p:txBody>
      </p:sp>
      <p:sp>
        <p:nvSpPr>
          <p:cNvPr id="3" name="2 Subtítulo"/>
          <p:cNvSpPr>
            <a:spLocks noGrp="1"/>
          </p:cNvSpPr>
          <p:nvPr>
            <p:ph type="subTitle" idx="1"/>
          </p:nvPr>
        </p:nvSpPr>
        <p:spPr/>
        <p:txBody>
          <a:bodyPr/>
          <a:lstStyle/>
          <a:p>
            <a:endParaRPr lang="es-MX"/>
          </a:p>
        </p:txBody>
      </p:sp>
      <p:pic>
        <p:nvPicPr>
          <p:cNvPr id="4" name="Picture 7" descr="C:\Users\Elizabeth\Desktop\Fotos\DSCN0038.JPG"/>
          <p:cNvPicPr>
            <a:picLocks noChangeAspect="1" noChangeArrowheads="1"/>
          </p:cNvPicPr>
          <p:nvPr/>
        </p:nvPicPr>
        <p:blipFill>
          <a:blip r:embed="rId2" cstate="print">
            <a:lum bright="46000" contrast="-45000"/>
          </a:blip>
          <a:srcRect/>
          <a:stretch>
            <a:fillRect/>
          </a:stretch>
        </p:blipFill>
        <p:spPr bwMode="auto">
          <a:xfrm>
            <a:off x="0" y="0"/>
            <a:ext cx="9144000" cy="6858000"/>
          </a:xfrm>
          <a:prstGeom prst="rect">
            <a:avLst/>
          </a:prstGeom>
          <a:noFill/>
        </p:spPr>
      </p:pic>
      <p:sp>
        <p:nvSpPr>
          <p:cNvPr id="5" name="4 CuadroTexto"/>
          <p:cNvSpPr txBox="1"/>
          <p:nvPr/>
        </p:nvSpPr>
        <p:spPr>
          <a:xfrm>
            <a:off x="251520" y="2348880"/>
            <a:ext cx="8352928" cy="2431435"/>
          </a:xfrm>
          <a:prstGeom prst="rect">
            <a:avLst/>
          </a:prstGeom>
          <a:noFill/>
        </p:spPr>
        <p:txBody>
          <a:bodyPr wrap="square" rtlCol="0">
            <a:spAutoFit/>
          </a:bodyPr>
          <a:lstStyle/>
          <a:p>
            <a:pPr algn="ctr"/>
            <a:r>
              <a:rPr lang="es-MX" sz="2800" b="1" dirty="0" smtClean="0">
                <a:solidFill>
                  <a:schemeClr val="tx1">
                    <a:lumMod val="95000"/>
                    <a:lumOff val="5000"/>
                  </a:schemeClr>
                </a:solidFill>
                <a:latin typeface="Tempus Sans ITC" pitchFamily="82" charset="0"/>
                <a:ea typeface="Tahoma" pitchFamily="34" charset="0"/>
                <a:cs typeface="Tahoma" pitchFamily="34" charset="0"/>
              </a:rPr>
              <a:t>INSTITUTO SUPERIOR DE ESTUDIOS ECLESIÁSTICOS</a:t>
            </a:r>
          </a:p>
          <a:p>
            <a:pPr algn="ctr"/>
            <a:r>
              <a:rPr lang="es-MX" sz="2800" b="1" dirty="0" smtClean="0">
                <a:solidFill>
                  <a:schemeClr val="tx1">
                    <a:lumMod val="95000"/>
                    <a:lumOff val="5000"/>
                  </a:schemeClr>
                </a:solidFill>
                <a:latin typeface="Tempus Sans ITC" pitchFamily="82" charset="0"/>
                <a:ea typeface="Tahoma" pitchFamily="34" charset="0"/>
                <a:cs typeface="Tahoma" pitchFamily="34" charset="0"/>
              </a:rPr>
              <a:t>CURSO EN PASTORAL DE JUVENTUDES URBANAS</a:t>
            </a:r>
            <a:endParaRPr lang="es-MX" sz="2800" b="1" dirty="0" smtClean="0">
              <a:solidFill>
                <a:schemeClr val="tx1">
                  <a:lumMod val="95000"/>
                  <a:lumOff val="5000"/>
                </a:schemeClr>
              </a:solidFill>
              <a:latin typeface="Tempus Sans ITC" pitchFamily="82" charset="0"/>
              <a:ea typeface="Tahoma" pitchFamily="34" charset="0"/>
              <a:cs typeface="Tahoma" pitchFamily="34" charset="0"/>
            </a:endParaRPr>
          </a:p>
          <a:p>
            <a:pPr algn="ctr"/>
            <a:endParaRPr lang="es-MX" sz="2800" b="1" dirty="0" smtClean="0">
              <a:solidFill>
                <a:schemeClr val="tx1">
                  <a:lumMod val="95000"/>
                  <a:lumOff val="5000"/>
                </a:schemeClr>
              </a:solidFill>
              <a:latin typeface="Tempus Sans ITC" pitchFamily="82" charset="0"/>
              <a:ea typeface="Tahoma" pitchFamily="34" charset="0"/>
              <a:cs typeface="Tahoma" pitchFamily="34" charset="0"/>
            </a:endParaRPr>
          </a:p>
          <a:p>
            <a:pPr algn="r"/>
            <a:r>
              <a:rPr lang="es-ES_tradnl" sz="4000" b="1" dirty="0" smtClean="0">
                <a:solidFill>
                  <a:schemeClr val="tx1">
                    <a:lumMod val="95000"/>
                    <a:lumOff val="5000"/>
                  </a:schemeClr>
                </a:solidFill>
                <a:latin typeface="Tempus Sans ITC" pitchFamily="82" charset="0"/>
                <a:ea typeface="Tahoma" pitchFamily="34" charset="0"/>
                <a:cs typeface="Tahoma" pitchFamily="34" charset="0"/>
              </a:rPr>
              <a:t>RELIGIOSIDAD POPULAR</a:t>
            </a:r>
          </a:p>
          <a:p>
            <a:pPr algn="r"/>
            <a:r>
              <a:rPr lang="es-ES_tradnl" sz="2800" b="1" dirty="0" smtClean="0">
                <a:solidFill>
                  <a:schemeClr val="tx1">
                    <a:lumMod val="95000"/>
                    <a:lumOff val="5000"/>
                  </a:schemeClr>
                </a:solidFill>
                <a:latin typeface="Tempus Sans ITC" pitchFamily="82" charset="0"/>
                <a:ea typeface="Tahoma" pitchFamily="34" charset="0"/>
                <a:cs typeface="Tahoma" pitchFamily="34" charset="0"/>
              </a:rPr>
              <a:t>Elizabeth </a:t>
            </a:r>
            <a:r>
              <a:rPr lang="es-ES_tradnl" sz="2800" b="1" dirty="0" smtClean="0">
                <a:solidFill>
                  <a:schemeClr val="tx1">
                    <a:lumMod val="95000"/>
                    <a:lumOff val="5000"/>
                  </a:schemeClr>
                </a:solidFill>
                <a:latin typeface="Tempus Sans ITC" pitchFamily="82" charset="0"/>
                <a:ea typeface="Tahoma" pitchFamily="34" charset="0"/>
                <a:cs typeface="Tahoma" pitchFamily="34" charset="0"/>
              </a:rPr>
              <a:t>Judd </a:t>
            </a:r>
            <a:r>
              <a:rPr lang="es-ES_tradnl" sz="2800" b="1" dirty="0" smtClean="0">
                <a:solidFill>
                  <a:schemeClr val="tx1">
                    <a:lumMod val="95000"/>
                    <a:lumOff val="5000"/>
                  </a:schemeClr>
                </a:solidFill>
                <a:latin typeface="Tempus Sans ITC" pitchFamily="82" charset="0"/>
                <a:ea typeface="Tahoma" pitchFamily="34" charset="0"/>
                <a:cs typeface="Tahoma" pitchFamily="34" charset="0"/>
              </a:rPr>
              <a:t>Moctezuma</a:t>
            </a:r>
            <a:endParaRPr lang="es-ES_tradnl" sz="2800" b="1" dirty="0" smtClean="0">
              <a:solidFill>
                <a:schemeClr val="tx1">
                  <a:lumMod val="95000"/>
                  <a:lumOff val="5000"/>
                </a:schemeClr>
              </a:solidFill>
              <a:latin typeface="Tempus Sans ITC" pitchFamily="82" charset="0"/>
              <a:ea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124744"/>
            <a:ext cx="4038600" cy="5001419"/>
          </a:xfrm>
        </p:spPr>
        <p:txBody>
          <a:bodyPr>
            <a:normAutofit lnSpcReduction="10000"/>
          </a:bodyPr>
          <a:lstStyle/>
          <a:p>
            <a:pPr algn="ctr">
              <a:buNone/>
            </a:pPr>
            <a:r>
              <a:rPr lang="es-ES" i="1" dirty="0" smtClean="0">
                <a:latin typeface="Perpetua" pitchFamily="18" charset="0"/>
              </a:rPr>
              <a:t>	</a:t>
            </a:r>
            <a:r>
              <a:rPr lang="es-ES" sz="3200" i="1" dirty="0" smtClean="0">
                <a:latin typeface="Tempus Sans ITC" pitchFamily="82" charset="0"/>
                <a:ea typeface="Tahoma" pitchFamily="34" charset="0"/>
                <a:cs typeface="Tahoma" pitchFamily="34" charset="0"/>
              </a:rPr>
              <a:t>La identidad a través del </a:t>
            </a:r>
            <a:r>
              <a:rPr lang="es-ES" sz="3200" i="1" dirty="0" smtClean="0">
                <a:latin typeface="Tempus Sans ITC" pitchFamily="82" charset="0"/>
                <a:ea typeface="Tahoma" pitchFamily="34" charset="0"/>
                <a:cs typeface="Tahoma" pitchFamily="34" charset="0"/>
              </a:rPr>
              <a:t>imaginario mostrado en la religiosidad popular </a:t>
            </a:r>
            <a:r>
              <a:rPr lang="es-ES" sz="3200" i="1" dirty="0" smtClean="0">
                <a:latin typeface="Tempus Sans ITC" pitchFamily="82" charset="0"/>
                <a:ea typeface="Tahoma" pitchFamily="34" charset="0"/>
                <a:cs typeface="Tahoma" pitchFamily="34" charset="0"/>
              </a:rPr>
              <a:t>lleva a afrontar el futuro – como sujetos relacionales - a través de una conciencia reconciliatoria de nuestro pasado.</a:t>
            </a:r>
            <a:endParaRPr lang="es-MX" sz="3200" dirty="0" smtClean="0">
              <a:latin typeface="Tempus Sans ITC" pitchFamily="82" charset="0"/>
              <a:ea typeface="Tahoma" pitchFamily="34" charset="0"/>
              <a:cs typeface="Tahoma" pitchFamily="34" charset="0"/>
            </a:endParaRPr>
          </a:p>
          <a:p>
            <a:endParaRPr lang="es-MX" dirty="0">
              <a:latin typeface="Tempus Sans ITC" pitchFamily="82" charset="0"/>
            </a:endParaRPr>
          </a:p>
        </p:txBody>
      </p:sp>
      <p:pic>
        <p:nvPicPr>
          <p:cNvPr id="1026" name="Picture 2" descr="C:\Users\Elizabeth\Pictures\Fotos Guadalupe\virgen-de-guadalupe[1].jpg"/>
          <p:cNvPicPr>
            <a:picLocks noGrp="1" noChangeAspect="1" noChangeArrowheads="1"/>
          </p:cNvPicPr>
          <p:nvPr>
            <p:ph sz="half" idx="2"/>
          </p:nvPr>
        </p:nvPicPr>
        <p:blipFill>
          <a:blip r:embed="rId2" cstate="print"/>
          <a:srcRect/>
          <a:stretch>
            <a:fillRect/>
          </a:stretch>
        </p:blipFill>
        <p:spPr bwMode="auto">
          <a:xfrm>
            <a:off x="5156831" y="1124744"/>
            <a:ext cx="3338731" cy="500141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amond(in)">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latin typeface="Tempus Sans ITC" pitchFamily="82" charset="0"/>
                <a:ea typeface="Tahoma" pitchFamily="34" charset="0"/>
                <a:cs typeface="Tahoma" pitchFamily="34" charset="0"/>
              </a:rPr>
              <a:t>Objetivo:</a:t>
            </a:r>
            <a:endParaRPr lang="es-MX" b="1" dirty="0">
              <a:latin typeface="Tempus Sans ITC" pitchFamily="82" charset="0"/>
              <a:ea typeface="Tahoma" pitchFamily="34" charset="0"/>
              <a:cs typeface="Tahoma" pitchFamily="34" charset="0"/>
            </a:endParaRPr>
          </a:p>
        </p:txBody>
      </p:sp>
      <p:sp>
        <p:nvSpPr>
          <p:cNvPr id="7" name="6 Marcador de contenido"/>
          <p:cNvSpPr>
            <a:spLocks noGrp="1"/>
          </p:cNvSpPr>
          <p:nvPr>
            <p:ph idx="1"/>
          </p:nvPr>
        </p:nvSpPr>
        <p:spPr/>
        <p:txBody>
          <a:bodyPr/>
          <a:lstStyle/>
          <a:p>
            <a:pPr algn="ctr">
              <a:buNone/>
            </a:pPr>
            <a:r>
              <a:rPr lang="es-ES_tradnl" dirty="0" smtClean="0"/>
              <a:t>	</a:t>
            </a:r>
            <a:r>
              <a:rPr lang="es-ES_tradnl" dirty="0" smtClean="0">
                <a:latin typeface="Tempus Sans ITC" pitchFamily="82" charset="0"/>
                <a:ea typeface="Tahoma" pitchFamily="34" charset="0"/>
                <a:cs typeface="Tahoma" pitchFamily="34" charset="0"/>
              </a:rPr>
              <a:t>Los y las </a:t>
            </a:r>
            <a:r>
              <a:rPr lang="es-ES_tradnl" dirty="0" smtClean="0">
                <a:latin typeface="Tempus Sans ITC" pitchFamily="82" charset="0"/>
                <a:ea typeface="Tahoma" pitchFamily="34" charset="0"/>
                <a:cs typeface="Tahoma" pitchFamily="34" charset="0"/>
              </a:rPr>
              <a:t>participantes valorarán </a:t>
            </a:r>
            <a:r>
              <a:rPr lang="es-ES_tradnl" dirty="0" smtClean="0">
                <a:latin typeface="Tempus Sans ITC" pitchFamily="82" charset="0"/>
                <a:ea typeface="Tahoma" pitchFamily="34" charset="0"/>
                <a:cs typeface="Tahoma" pitchFamily="34" charset="0"/>
              </a:rPr>
              <a:t>la religiosidad de los jóvenes creyentes como una expresión de fe en la vida cotidiana que permite</a:t>
            </a:r>
            <a:r>
              <a:rPr lang="es-ES_tradnl" dirty="0" smtClean="0">
                <a:latin typeface="Tempus Sans ITC" pitchFamily="82" charset="0"/>
                <a:ea typeface="Tahoma" pitchFamily="34" charset="0"/>
                <a:cs typeface="Tahoma" pitchFamily="34" charset="0"/>
              </a:rPr>
              <a:t>  </a:t>
            </a:r>
            <a:r>
              <a:rPr lang="es-ES_tradnl" dirty="0">
                <a:latin typeface="Tempus Sans ITC" pitchFamily="82" charset="0"/>
                <a:ea typeface="Tahoma" pitchFamily="34" charset="0"/>
                <a:cs typeface="Tahoma" pitchFamily="34" charset="0"/>
              </a:rPr>
              <a:t>fortalecer </a:t>
            </a:r>
            <a:r>
              <a:rPr lang="es-ES_tradnl" dirty="0" smtClean="0">
                <a:latin typeface="Tempus Sans ITC" pitchFamily="82" charset="0"/>
                <a:ea typeface="Tahoma" pitchFamily="34" charset="0"/>
                <a:cs typeface="Tahoma" pitchFamily="34" charset="0"/>
              </a:rPr>
              <a:t>su</a:t>
            </a:r>
            <a:r>
              <a:rPr lang="es-ES_tradnl" dirty="0" smtClean="0">
                <a:latin typeface="Tempus Sans ITC" pitchFamily="82" charset="0"/>
                <a:ea typeface="Tahoma" pitchFamily="34" charset="0"/>
                <a:cs typeface="Tahoma" pitchFamily="34" charset="0"/>
              </a:rPr>
              <a:t> </a:t>
            </a:r>
            <a:r>
              <a:rPr lang="es-ES_tradnl" dirty="0">
                <a:latin typeface="Tempus Sans ITC" pitchFamily="82" charset="0"/>
                <a:ea typeface="Tahoma" pitchFamily="34" charset="0"/>
                <a:cs typeface="Tahoma" pitchFamily="34" charset="0"/>
              </a:rPr>
              <a:t>identidad propia </a:t>
            </a:r>
            <a:r>
              <a:rPr lang="es-ES_tradnl" dirty="0" smtClean="0">
                <a:latin typeface="Tempus Sans ITC" pitchFamily="82" charset="0"/>
                <a:ea typeface="Tahoma" pitchFamily="34" charset="0"/>
                <a:cs typeface="Tahoma" pitchFamily="34" charset="0"/>
              </a:rPr>
              <a:t>y </a:t>
            </a:r>
            <a:r>
              <a:rPr lang="es-ES_tradnl" dirty="0">
                <a:latin typeface="Tempus Sans ITC" pitchFamily="82" charset="0"/>
                <a:ea typeface="Tahoma" pitchFamily="34" charset="0"/>
                <a:cs typeface="Tahoma" pitchFamily="34" charset="0"/>
              </a:rPr>
              <a:t>el desarrollo de su misión</a:t>
            </a:r>
            <a:r>
              <a:rPr lang="es-ES_tradnl" dirty="0" smtClean="0">
                <a:latin typeface="Tempus Sans ITC" pitchFamily="82" charset="0"/>
                <a:ea typeface="Tahoma" pitchFamily="34" charset="0"/>
                <a:cs typeface="Tahoma" pitchFamily="34" charset="0"/>
              </a:rPr>
              <a:t>.</a:t>
            </a:r>
          </a:p>
          <a:p>
            <a:pPr algn="ctr">
              <a:buNone/>
            </a:pPr>
            <a:endParaRPr lang="es-ES_tradnl" dirty="0">
              <a:latin typeface="Tahoma" pitchFamily="34" charset="0"/>
              <a:ea typeface="Tahoma" pitchFamily="34" charset="0"/>
              <a:cs typeface="Tahoma" pitchFamily="34" charset="0"/>
            </a:endParaRPr>
          </a:p>
          <a:p>
            <a:pPr algn="ctr">
              <a:buNone/>
            </a:pPr>
            <a:endParaRPr lang="es-MX" dirty="0">
              <a:latin typeface="Tahoma" pitchFamily="34" charset="0"/>
              <a:ea typeface="Tahoma" pitchFamily="34" charset="0"/>
              <a:cs typeface="Tahoma" pitchFamily="34" charset="0"/>
            </a:endParaRPr>
          </a:p>
        </p:txBody>
      </p:sp>
      <p:pic>
        <p:nvPicPr>
          <p:cNvPr id="8" name="Picture 2" descr="C:\Users\Elizabeth\Pictures\Fotos Guadalupe\Virgen%20de%20Guadalupe%20Vertical%20(9)[1].jpg"/>
          <p:cNvPicPr>
            <a:picLocks noChangeAspect="1" noChangeArrowheads="1"/>
          </p:cNvPicPr>
          <p:nvPr/>
        </p:nvPicPr>
        <p:blipFill>
          <a:blip r:embed="rId2" cstate="print"/>
          <a:srcRect/>
          <a:stretch>
            <a:fillRect/>
          </a:stretch>
        </p:blipFill>
        <p:spPr bwMode="auto">
          <a:xfrm>
            <a:off x="3707904" y="4437112"/>
            <a:ext cx="1618488" cy="16184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linds(horizont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diamond(in)">
                                      <p:cBhvr>
                                        <p:cTn id="19"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005064"/>
            <a:ext cx="8229600" cy="2376264"/>
          </a:xfrm>
        </p:spPr>
        <p:txBody>
          <a:bodyPr>
            <a:normAutofit fontScale="90000"/>
          </a:bodyPr>
          <a:lstStyle/>
          <a:p>
            <a:pPr algn="r"/>
            <a:r>
              <a:rPr lang="es-ES" b="1" dirty="0" smtClean="0"/>
              <a:t/>
            </a:r>
            <a:br>
              <a:rPr lang="es-ES" b="1" dirty="0" smtClean="0"/>
            </a:br>
            <a:r>
              <a:rPr lang="es-ES" b="1" dirty="0" smtClean="0"/>
              <a:t>Principios metodológicos para mejorar la comprensión </a:t>
            </a:r>
            <a:r>
              <a:rPr lang="es-ES" b="1" dirty="0" smtClean="0"/>
              <a:t>de la religiosidad popular en </a:t>
            </a:r>
            <a:r>
              <a:rPr lang="es-ES" b="1" dirty="0" smtClean="0"/>
              <a:t>el tiempo presente</a:t>
            </a:r>
            <a:r>
              <a:rPr lang="es-MX" b="1" dirty="0"/>
              <a:t/>
            </a:r>
            <a:br>
              <a:rPr lang="es-MX" b="1" dirty="0"/>
            </a:br>
            <a:endParaRPr lang="es-MX" dirty="0"/>
          </a:p>
        </p:txBody>
      </p:sp>
      <p:pic>
        <p:nvPicPr>
          <p:cNvPr id="3074" name="Picture 2" descr="C:\Users\Elizabeth\Pictures\Fotos Guadalupe\DSCN0018.JPG"/>
          <p:cNvPicPr>
            <a:picLocks noChangeAspect="1" noChangeArrowheads="1"/>
          </p:cNvPicPr>
          <p:nvPr/>
        </p:nvPicPr>
        <p:blipFill>
          <a:blip r:embed="rId2" cstate="print"/>
          <a:srcRect/>
          <a:stretch>
            <a:fillRect/>
          </a:stretch>
        </p:blipFill>
        <p:spPr bwMode="auto">
          <a:xfrm>
            <a:off x="3563888" y="1052736"/>
            <a:ext cx="2304256" cy="27363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diamond(in)">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571480"/>
            <a:ext cx="8686800" cy="928694"/>
          </a:xfrm>
        </p:spPr>
        <p:txBody>
          <a:bodyPr>
            <a:noAutofit/>
          </a:bodyPr>
          <a:lstStyle/>
          <a:p>
            <a:pPr eaLnBrk="1" hangingPunct="1">
              <a:defRPr/>
            </a:pPr>
            <a:r>
              <a:rPr lang="es-MX" sz="3200" b="1" dirty="0" smtClean="0">
                <a:latin typeface="Tempus Sans ITC" pitchFamily="82" charset="0"/>
                <a:ea typeface="Tahoma" pitchFamily="34" charset="0"/>
                <a:cs typeface="Tahoma" pitchFamily="34" charset="0"/>
              </a:rPr>
              <a:t>Principios para mejorar nuestra </a:t>
            </a:r>
            <a:r>
              <a:rPr lang="es-MX" sz="3200" b="1" dirty="0" smtClean="0">
                <a:latin typeface="Tempus Sans ITC" pitchFamily="82" charset="0"/>
                <a:ea typeface="Tahoma" pitchFamily="34" charset="0"/>
                <a:cs typeface="Tahoma" pitchFamily="34" charset="0"/>
              </a:rPr>
              <a:t>comprensión:</a:t>
            </a:r>
            <a:endParaRPr lang="es-MX" sz="3200" b="1" dirty="0" smtClean="0">
              <a:latin typeface="Tempus Sans ITC" pitchFamily="82" charset="0"/>
              <a:ea typeface="Tahoma" pitchFamily="34" charset="0"/>
              <a:cs typeface="Tahoma" pitchFamily="34" charset="0"/>
            </a:endParaRPr>
          </a:p>
        </p:txBody>
      </p:sp>
      <p:sp>
        <p:nvSpPr>
          <p:cNvPr id="13315" name="Rectangle 3"/>
          <p:cNvSpPr>
            <a:spLocks noGrp="1" noChangeArrowheads="1"/>
          </p:cNvSpPr>
          <p:nvPr>
            <p:ph idx="1"/>
          </p:nvPr>
        </p:nvSpPr>
        <p:spPr>
          <a:xfrm>
            <a:off x="457200" y="1772816"/>
            <a:ext cx="8229600" cy="4536504"/>
          </a:xfrm>
        </p:spPr>
        <p:txBody>
          <a:bodyPr>
            <a:normAutofit lnSpcReduction="10000"/>
          </a:bodyPr>
          <a:lstStyle/>
          <a:p>
            <a:pPr marL="812800" indent="-812800" eaLnBrk="1" hangingPunct="1">
              <a:lnSpc>
                <a:spcPct val="90000"/>
              </a:lnSpc>
              <a:buAutoNum type="arabicParenR"/>
              <a:defRPr/>
            </a:pPr>
            <a:r>
              <a:rPr lang="es-MX" dirty="0" smtClean="0">
                <a:latin typeface="Tempus Sans ITC" pitchFamily="82" charset="0"/>
                <a:ea typeface="Tahoma" pitchFamily="34" charset="0"/>
                <a:cs typeface="Tahoma" pitchFamily="34" charset="0"/>
              </a:rPr>
              <a:t>Realizar el estudio de una </a:t>
            </a:r>
            <a:r>
              <a:rPr lang="es-MX" b="1" dirty="0" smtClean="0">
                <a:latin typeface="Tempus Sans ITC" pitchFamily="82" charset="0"/>
                <a:ea typeface="Tahoma" pitchFamily="34" charset="0"/>
                <a:cs typeface="Tahoma" pitchFamily="34" charset="0"/>
              </a:rPr>
              <a:t>realidad objetiva </a:t>
            </a:r>
            <a:r>
              <a:rPr lang="es-MX" dirty="0" smtClean="0">
                <a:latin typeface="Tempus Sans ITC" pitchFamily="82" charset="0"/>
                <a:ea typeface="Tahoma" pitchFamily="34" charset="0"/>
                <a:cs typeface="Tahoma" pitchFamily="34" charset="0"/>
              </a:rPr>
              <a:t>pero que </a:t>
            </a:r>
            <a:r>
              <a:rPr lang="es-MX" b="1" dirty="0" smtClean="0">
                <a:latin typeface="Tempus Sans ITC" pitchFamily="82" charset="0"/>
                <a:ea typeface="Tahoma" pitchFamily="34" charset="0"/>
                <a:cs typeface="Tahoma" pitchFamily="34" charset="0"/>
              </a:rPr>
              <a:t>conocemos sólo de manera subjetiva</a:t>
            </a:r>
            <a:r>
              <a:rPr lang="es-MX" dirty="0" smtClean="0">
                <a:latin typeface="Tempus Sans ITC" pitchFamily="82" charset="0"/>
                <a:ea typeface="Tahoma" pitchFamily="34" charset="0"/>
                <a:cs typeface="Tahoma" pitchFamily="34" charset="0"/>
              </a:rPr>
              <a:t> desde un proceso de </a:t>
            </a:r>
            <a:r>
              <a:rPr lang="es-MX" i="1" dirty="0" smtClean="0">
                <a:latin typeface="Tempus Sans ITC" pitchFamily="82" charset="0"/>
                <a:ea typeface="Tahoma" pitchFamily="34" charset="0"/>
                <a:cs typeface="Tahoma" pitchFamily="34" charset="0"/>
              </a:rPr>
              <a:t>aproximación</a:t>
            </a:r>
            <a:r>
              <a:rPr lang="es-MX" dirty="0" smtClean="0">
                <a:latin typeface="Tempus Sans ITC" pitchFamily="82" charset="0"/>
                <a:ea typeface="Tahoma" pitchFamily="34" charset="0"/>
                <a:cs typeface="Tahoma" pitchFamily="34" charset="0"/>
              </a:rPr>
              <a:t> (ligado con experiencias cotidianas) a la vez de </a:t>
            </a:r>
            <a:r>
              <a:rPr lang="es-MX" i="1" dirty="0" smtClean="0">
                <a:latin typeface="Tempus Sans ITC" pitchFamily="82" charset="0"/>
                <a:ea typeface="Tahoma" pitchFamily="34" charset="0"/>
                <a:cs typeface="Tahoma" pitchFamily="34" charset="0"/>
              </a:rPr>
              <a:t>distanciamiento </a:t>
            </a:r>
            <a:r>
              <a:rPr lang="es-MX" dirty="0" smtClean="0">
                <a:latin typeface="Tempus Sans ITC" pitchFamily="82" charset="0"/>
                <a:ea typeface="Tahoma" pitchFamily="34" charset="0"/>
                <a:cs typeface="Tahoma" pitchFamily="34" charset="0"/>
              </a:rPr>
              <a:t>(con asombro y sin prejuicios).</a:t>
            </a:r>
          </a:p>
          <a:p>
            <a:pPr marL="812800" indent="-812800" eaLnBrk="1" hangingPunct="1">
              <a:lnSpc>
                <a:spcPct val="90000"/>
              </a:lnSpc>
              <a:buNone/>
              <a:defRPr/>
            </a:pPr>
            <a:endParaRPr lang="es-MX" dirty="0" smtClean="0">
              <a:latin typeface="Tempus Sans ITC" pitchFamily="82" charset="0"/>
              <a:ea typeface="Tahoma" pitchFamily="34" charset="0"/>
              <a:cs typeface="Tahoma" pitchFamily="34" charset="0"/>
            </a:endParaRPr>
          </a:p>
          <a:p>
            <a:pPr marL="812800" indent="-812800" eaLnBrk="1" hangingPunct="1">
              <a:lnSpc>
                <a:spcPct val="90000"/>
              </a:lnSpc>
              <a:buNone/>
              <a:defRPr/>
            </a:pPr>
            <a:r>
              <a:rPr lang="es-MX" dirty="0" smtClean="0">
                <a:latin typeface="Tempus Sans ITC" pitchFamily="82" charset="0"/>
                <a:ea typeface="Tahoma" pitchFamily="34" charset="0"/>
                <a:cs typeface="Tahoma" pitchFamily="34" charset="0"/>
              </a:rPr>
              <a:t>2)    Reconocer </a:t>
            </a:r>
            <a:r>
              <a:rPr lang="es-MX" dirty="0">
                <a:latin typeface="Tempus Sans ITC" pitchFamily="82" charset="0"/>
                <a:ea typeface="Tahoma" pitchFamily="34" charset="0"/>
                <a:cs typeface="Tahoma" pitchFamily="34" charset="0"/>
              </a:rPr>
              <a:t>que no se puede conseguir la neutralidad: se puede </a:t>
            </a:r>
            <a:r>
              <a:rPr lang="es-MX" dirty="0" smtClean="0">
                <a:latin typeface="Tempus Sans ITC" pitchFamily="82" charset="0"/>
                <a:ea typeface="Tahoma" pitchFamily="34" charset="0"/>
                <a:cs typeface="Tahoma" pitchFamily="34" charset="0"/>
              </a:rPr>
              <a:t>Buscar la objetividad </a:t>
            </a:r>
            <a:r>
              <a:rPr lang="es-MX" dirty="0">
                <a:latin typeface="Tempus Sans ITC" pitchFamily="82" charset="0"/>
                <a:ea typeface="Tahoma" pitchFamily="34" charset="0"/>
                <a:cs typeface="Tahoma" pitchFamily="34" charset="0"/>
              </a:rPr>
              <a:t>pero no </a:t>
            </a:r>
            <a:r>
              <a:rPr lang="es-MX" dirty="0" smtClean="0">
                <a:latin typeface="Tempus Sans ITC" pitchFamily="82" charset="0"/>
                <a:ea typeface="Tahoma" pitchFamily="34" charset="0"/>
                <a:cs typeface="Tahoma" pitchFamily="34" charset="0"/>
              </a:rPr>
              <a:t>ser imparcial.</a:t>
            </a:r>
            <a:endParaRPr lang="es-MX" dirty="0">
              <a:latin typeface="Tempus Sans ITC" pitchFamily="82" charset="0"/>
              <a:ea typeface="Tahoma" pitchFamily="34" charset="0"/>
              <a:cs typeface="Tahoma" pitchFamily="34" charset="0"/>
            </a:endParaRPr>
          </a:p>
          <a:p>
            <a:pPr marL="812800" indent="-812800" eaLnBrk="1" hangingPunct="1">
              <a:lnSpc>
                <a:spcPct val="90000"/>
              </a:lnSpc>
              <a:buNone/>
              <a:defRPr/>
            </a:pPr>
            <a:endParaRPr lang="es-MX" dirty="0" smtClean="0">
              <a:latin typeface="Tempus Sans ITC" pitchFamily="82" charset="0"/>
            </a:endParaRPr>
          </a:p>
          <a:p>
            <a:pPr marL="812800" indent="-812800" eaLnBrk="1" hangingPunct="1">
              <a:lnSpc>
                <a:spcPct val="90000"/>
              </a:lnSpc>
              <a:buFont typeface="Wingdings" pitchFamily="2" charset="2"/>
              <a:buNone/>
              <a:defRPr/>
            </a:pPr>
            <a:endParaRPr lang="es-MX" dirty="0" smtClean="0">
              <a:latin typeface="Tempus Sans ITC" pitchFamily="82" charset="0"/>
            </a:endParaRPr>
          </a:p>
          <a:p>
            <a:pPr marL="812800" indent="-812800" eaLnBrk="1" hangingPunct="1">
              <a:lnSpc>
                <a:spcPct val="90000"/>
              </a:lnSpc>
              <a:buFont typeface="Wingdings" pitchFamily="2" charset="2"/>
              <a:buAutoNum type="arabicParenR"/>
              <a:defRPr/>
            </a:pPr>
            <a:endParaRPr lang="es-MX" dirty="0" smtClean="0">
              <a:latin typeface="Tempus Sans ITC"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ppt_w</p:attrName>
                                        </p:attrNameLst>
                                      </p:cBhvr>
                                      <p:tavLst>
                                        <p:tav tm="0">
                                          <p:val>
                                            <p:fltVal val="0"/>
                                          </p:val>
                                        </p:tav>
                                        <p:tav tm="100000">
                                          <p:val>
                                            <p:strVal val="#ppt_w"/>
                                          </p:val>
                                        </p:tav>
                                      </p:tavLst>
                                    </p:anim>
                                    <p:anim calcmode="lin" valueType="num">
                                      <p:cBhvr>
                                        <p:cTn id="8" dur="1000" fill="hold"/>
                                        <p:tgtEl>
                                          <p:spTgt spid="13314"/>
                                        </p:tgtEl>
                                        <p:attrNameLst>
                                          <p:attrName>ppt_h</p:attrName>
                                        </p:attrNameLst>
                                      </p:cBhvr>
                                      <p:tavLst>
                                        <p:tav tm="0">
                                          <p:val>
                                            <p:fltVal val="0"/>
                                          </p:val>
                                        </p:tav>
                                        <p:tav tm="100000">
                                          <p:val>
                                            <p:strVal val="#ppt_h"/>
                                          </p:val>
                                        </p:tav>
                                      </p:tavLst>
                                    </p:anim>
                                    <p:anim calcmode="lin" valueType="num">
                                      <p:cBhvr>
                                        <p:cTn id="9" dur="1000" fill="hold"/>
                                        <p:tgtEl>
                                          <p:spTgt spid="13314"/>
                                        </p:tgtEl>
                                        <p:attrNameLst>
                                          <p:attrName>style.rotation</p:attrName>
                                        </p:attrNameLst>
                                      </p:cBhvr>
                                      <p:tavLst>
                                        <p:tav tm="0">
                                          <p:val>
                                            <p:fltVal val="90"/>
                                          </p:val>
                                        </p:tav>
                                        <p:tav tm="100000">
                                          <p:val>
                                            <p:fltVal val="0"/>
                                          </p:val>
                                        </p:tav>
                                      </p:tavLst>
                                    </p:anim>
                                    <p:animEffect transition="in" filter="fade">
                                      <p:cBhvr>
                                        <p:cTn id="10" dur="1000"/>
                                        <p:tgtEl>
                                          <p:spTgt spid="13314"/>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3315">
                                            <p:txEl>
                                              <p:pRg st="0" end="0"/>
                                            </p:txEl>
                                          </p:spTgt>
                                        </p:tgtEl>
                                        <p:attrNameLst>
                                          <p:attrName>style.visibility</p:attrName>
                                        </p:attrNameLst>
                                      </p:cBhvr>
                                      <p:to>
                                        <p:strVal val="visible"/>
                                      </p:to>
                                    </p:set>
                                    <p:anim calcmode="lin" valueType="num">
                                      <p:cBhvr>
                                        <p:cTn id="15" dur="1000" fill="hold"/>
                                        <p:tgtEl>
                                          <p:spTgt spid="1331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331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1331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331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3315">
                                            <p:txEl>
                                              <p:pRg st="2" end="2"/>
                                            </p:txEl>
                                          </p:spTgt>
                                        </p:tgtEl>
                                        <p:attrNameLst>
                                          <p:attrName>style.visibility</p:attrName>
                                        </p:attrNameLst>
                                      </p:cBhvr>
                                      <p:to>
                                        <p:strVal val="visible"/>
                                      </p:to>
                                    </p:set>
                                    <p:anim calcmode="lin" valueType="num">
                                      <p:cBhvr>
                                        <p:cTn id="23" dur="1000" fill="hold"/>
                                        <p:tgtEl>
                                          <p:spTgt spid="13315">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3315">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331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3315">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Frente a esto…</a:t>
            </a:r>
            <a:endParaRPr lang="es-MX" dirty="0"/>
          </a:p>
        </p:txBody>
      </p:sp>
      <p:sp>
        <p:nvSpPr>
          <p:cNvPr id="3" name="2 Marcador de contenido"/>
          <p:cNvSpPr>
            <a:spLocks noGrp="1"/>
          </p:cNvSpPr>
          <p:nvPr>
            <p:ph idx="1"/>
          </p:nvPr>
        </p:nvSpPr>
        <p:spPr>
          <a:xfrm>
            <a:off x="457200" y="1357298"/>
            <a:ext cx="8229600" cy="5143536"/>
          </a:xfrm>
        </p:spPr>
        <p:txBody>
          <a:bodyPr>
            <a:normAutofit/>
          </a:bodyPr>
          <a:lstStyle/>
          <a:p>
            <a:pPr algn="just">
              <a:lnSpc>
                <a:spcPct val="80000"/>
              </a:lnSpc>
              <a:buFont typeface="Wingdings" pitchFamily="2" charset="2"/>
              <a:buChar char="Ø"/>
              <a:defRPr/>
            </a:pPr>
            <a:r>
              <a:rPr lang="es-MX" sz="3600" i="1" dirty="0" smtClean="0">
                <a:latin typeface="Tempus Sans ITC" pitchFamily="82" charset="0"/>
              </a:rPr>
              <a:t>Necesidad de  evitar el relativismo  pero pensando la voluntad de verdad, el amor a la verdad, la ley de la verdad: el “amor de la verdad que se indaga”. (S. Agustín) sin caer en dogmatismos, pues:</a:t>
            </a:r>
          </a:p>
          <a:p>
            <a:pPr algn="just">
              <a:lnSpc>
                <a:spcPct val="80000"/>
              </a:lnSpc>
              <a:buNone/>
              <a:defRPr/>
            </a:pPr>
            <a:r>
              <a:rPr lang="es-MX" sz="3600" i="1" dirty="0" smtClean="0">
                <a:latin typeface="Tempus Sans ITC" pitchFamily="82" charset="0"/>
              </a:rPr>
              <a:t>¿Quién  puede estar seguro de poseer la verdad sobre Dios, sobre el hombre, sobre la vida humana y pretender desde esa seguridad imponer a los demás su contenido?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amond(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amond(in)">
                                      <p:cBhvr>
                                        <p:cTn id="19"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571480"/>
            <a:ext cx="8686800" cy="928694"/>
          </a:xfrm>
        </p:spPr>
        <p:txBody>
          <a:bodyPr>
            <a:noAutofit/>
          </a:bodyPr>
          <a:lstStyle/>
          <a:p>
            <a:pPr>
              <a:defRPr/>
            </a:pPr>
            <a:r>
              <a:rPr lang="es-MX" sz="3200" b="1" dirty="0" smtClean="0">
                <a:latin typeface="Tempus Sans ITC" pitchFamily="82" charset="0"/>
                <a:ea typeface="Tahoma" pitchFamily="34" charset="0"/>
                <a:cs typeface="Tahoma" pitchFamily="34" charset="0"/>
              </a:rPr>
              <a:t>Principios para mejorar nuestra comprensión:</a:t>
            </a:r>
            <a:endParaRPr lang="es-MX" sz="3200" b="1" dirty="0" smtClean="0">
              <a:latin typeface="Tempus Sans ITC" pitchFamily="82" charset="0"/>
              <a:ea typeface="Tahoma" pitchFamily="34" charset="0"/>
              <a:cs typeface="Tahoma" pitchFamily="34" charset="0"/>
            </a:endParaRPr>
          </a:p>
        </p:txBody>
      </p:sp>
      <p:sp>
        <p:nvSpPr>
          <p:cNvPr id="13315" name="Rectangle 3"/>
          <p:cNvSpPr>
            <a:spLocks noGrp="1" noChangeArrowheads="1"/>
          </p:cNvSpPr>
          <p:nvPr>
            <p:ph idx="1"/>
          </p:nvPr>
        </p:nvSpPr>
        <p:spPr>
          <a:xfrm>
            <a:off x="457200" y="1772816"/>
            <a:ext cx="8229600" cy="4536504"/>
          </a:xfrm>
        </p:spPr>
        <p:txBody>
          <a:bodyPr>
            <a:normAutofit/>
          </a:bodyPr>
          <a:lstStyle/>
          <a:p>
            <a:pPr marL="812800" indent="-812800" eaLnBrk="1" hangingPunct="1">
              <a:lnSpc>
                <a:spcPct val="90000"/>
              </a:lnSpc>
              <a:buFont typeface="+mj-lt"/>
              <a:buAutoNum type="arabicParenR" startAt="3"/>
              <a:defRPr/>
            </a:pPr>
            <a:r>
              <a:rPr lang="es-MX" dirty="0" smtClean="0">
                <a:latin typeface="Tempus Sans ITC" pitchFamily="82" charset="0"/>
                <a:ea typeface="Tahoma" pitchFamily="34" charset="0"/>
                <a:cs typeface="Tahoma" pitchFamily="34" charset="0"/>
              </a:rPr>
              <a:t>Reconocer que la realidad es un </a:t>
            </a:r>
            <a:r>
              <a:rPr lang="es-MX" b="1" dirty="0" smtClean="0">
                <a:latin typeface="Tempus Sans ITC" pitchFamily="82" charset="0"/>
                <a:ea typeface="Tahoma" pitchFamily="34" charset="0"/>
                <a:cs typeface="Tahoma" pitchFamily="34" charset="0"/>
              </a:rPr>
              <a:t>proceso dinámico</a:t>
            </a:r>
            <a:r>
              <a:rPr lang="es-MX" dirty="0" smtClean="0">
                <a:latin typeface="Tempus Sans ITC" pitchFamily="82" charset="0"/>
                <a:ea typeface="Tahoma" pitchFamily="34" charset="0"/>
                <a:cs typeface="Tahoma" pitchFamily="34" charset="0"/>
              </a:rPr>
              <a:t>, con características individuales y comunitarias.</a:t>
            </a:r>
          </a:p>
          <a:p>
            <a:pPr marL="812800" lvl="0" indent="-812800">
              <a:lnSpc>
                <a:spcPct val="90000"/>
              </a:lnSpc>
              <a:buNone/>
              <a:defRPr/>
            </a:pPr>
            <a:endParaRPr lang="es-MX" dirty="0">
              <a:latin typeface="Tempus Sans ITC" pitchFamily="82" charset="0"/>
              <a:ea typeface="Tahoma" pitchFamily="34" charset="0"/>
              <a:cs typeface="Tahoma" pitchFamily="34" charset="0"/>
            </a:endParaRPr>
          </a:p>
          <a:p>
            <a:pPr marL="812800" indent="-812800" eaLnBrk="1" hangingPunct="1">
              <a:lnSpc>
                <a:spcPct val="90000"/>
              </a:lnSpc>
              <a:buNone/>
              <a:defRPr/>
            </a:pPr>
            <a:endParaRPr lang="es-MX" dirty="0" smtClean="0"/>
          </a:p>
          <a:p>
            <a:pPr marL="812800" indent="-812800" eaLnBrk="1" hangingPunct="1">
              <a:lnSpc>
                <a:spcPct val="90000"/>
              </a:lnSpc>
              <a:buNone/>
              <a:defRPr/>
            </a:pPr>
            <a:endParaRPr lang="es-MX" dirty="0" smtClean="0"/>
          </a:p>
          <a:p>
            <a:pPr marL="812800" indent="-812800" eaLnBrk="1" hangingPunct="1">
              <a:lnSpc>
                <a:spcPct val="90000"/>
              </a:lnSpc>
              <a:buFont typeface="Wingdings" pitchFamily="2" charset="2"/>
              <a:buAutoNum type="arabicParenR" startAt="3"/>
              <a:defRPr/>
            </a:pPr>
            <a:endParaRPr lang="es-MX" dirty="0" smtClean="0">
              <a:latin typeface="Tempus Sans ITC" pitchFamily="82" charset="0"/>
            </a:endParaRPr>
          </a:p>
          <a:p>
            <a:pPr marL="812800" indent="-812800" eaLnBrk="1" hangingPunct="1">
              <a:lnSpc>
                <a:spcPct val="90000"/>
              </a:lnSpc>
              <a:buFont typeface="Wingdings" pitchFamily="2" charset="2"/>
              <a:buNone/>
              <a:defRPr/>
            </a:pPr>
            <a:endParaRPr lang="es-MX" dirty="0" smtClean="0">
              <a:latin typeface="Tempus Sans ITC" pitchFamily="82" charset="0"/>
            </a:endParaRPr>
          </a:p>
          <a:p>
            <a:pPr marL="812800" indent="-812800" eaLnBrk="1" hangingPunct="1">
              <a:lnSpc>
                <a:spcPct val="90000"/>
              </a:lnSpc>
              <a:buFont typeface="Wingdings" pitchFamily="2" charset="2"/>
              <a:buAutoNum type="arabicParenR"/>
              <a:defRPr/>
            </a:pPr>
            <a:endParaRPr lang="es-MX" dirty="0" smtClean="0">
              <a:latin typeface="Tempus Sans ITC" pitchFamily="82" charset="0"/>
            </a:endParaRPr>
          </a:p>
        </p:txBody>
      </p:sp>
      <p:pic>
        <p:nvPicPr>
          <p:cNvPr id="4" name="Picture 2" descr="Go to fullsize image">
            <a:hlinkClick r:id="rId3"/>
          </p:cNvPr>
          <p:cNvPicPr>
            <a:picLocks noChangeAspect="1" noChangeArrowheads="1"/>
          </p:cNvPicPr>
          <p:nvPr/>
        </p:nvPicPr>
        <p:blipFill>
          <a:blip r:embed="rId4" cstate="print"/>
          <a:srcRect/>
          <a:stretch>
            <a:fillRect/>
          </a:stretch>
        </p:blipFill>
        <p:spPr bwMode="auto">
          <a:xfrm>
            <a:off x="3635896" y="3356992"/>
            <a:ext cx="2029981" cy="306412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ppt_w</p:attrName>
                                        </p:attrNameLst>
                                      </p:cBhvr>
                                      <p:tavLst>
                                        <p:tav tm="0">
                                          <p:val>
                                            <p:fltVal val="0"/>
                                          </p:val>
                                        </p:tav>
                                        <p:tav tm="100000">
                                          <p:val>
                                            <p:strVal val="#ppt_w"/>
                                          </p:val>
                                        </p:tav>
                                      </p:tavLst>
                                    </p:anim>
                                    <p:anim calcmode="lin" valueType="num">
                                      <p:cBhvr>
                                        <p:cTn id="8" dur="1000" fill="hold"/>
                                        <p:tgtEl>
                                          <p:spTgt spid="13314"/>
                                        </p:tgtEl>
                                        <p:attrNameLst>
                                          <p:attrName>ppt_h</p:attrName>
                                        </p:attrNameLst>
                                      </p:cBhvr>
                                      <p:tavLst>
                                        <p:tav tm="0">
                                          <p:val>
                                            <p:fltVal val="0"/>
                                          </p:val>
                                        </p:tav>
                                        <p:tav tm="100000">
                                          <p:val>
                                            <p:strVal val="#ppt_h"/>
                                          </p:val>
                                        </p:tav>
                                      </p:tavLst>
                                    </p:anim>
                                    <p:anim calcmode="lin" valueType="num">
                                      <p:cBhvr>
                                        <p:cTn id="9" dur="1000" fill="hold"/>
                                        <p:tgtEl>
                                          <p:spTgt spid="13314"/>
                                        </p:tgtEl>
                                        <p:attrNameLst>
                                          <p:attrName>style.rotation</p:attrName>
                                        </p:attrNameLst>
                                      </p:cBhvr>
                                      <p:tavLst>
                                        <p:tav tm="0">
                                          <p:val>
                                            <p:fltVal val="90"/>
                                          </p:val>
                                        </p:tav>
                                        <p:tav tm="100000">
                                          <p:val>
                                            <p:fltVal val="0"/>
                                          </p:val>
                                        </p:tav>
                                      </p:tavLst>
                                    </p:anim>
                                    <p:animEffect transition="in" filter="fade">
                                      <p:cBhvr>
                                        <p:cTn id="10" dur="1000"/>
                                        <p:tgtEl>
                                          <p:spTgt spid="13314"/>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amond(in)">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13315">
                                            <p:txEl>
                                              <p:pRg st="0" end="0"/>
                                            </p:txEl>
                                          </p:spTgt>
                                        </p:tgtEl>
                                        <p:attrNameLst>
                                          <p:attrName>style.visibility</p:attrName>
                                        </p:attrNameLst>
                                      </p:cBhvr>
                                      <p:to>
                                        <p:strVal val="visible"/>
                                      </p:to>
                                    </p:set>
                                    <p:anim calcmode="lin" valueType="num">
                                      <p:cBhvr>
                                        <p:cTn id="20" dur="1000" fill="hold"/>
                                        <p:tgtEl>
                                          <p:spTgt spid="13315">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13315">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1331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331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571480"/>
            <a:ext cx="8686800" cy="928694"/>
          </a:xfrm>
        </p:spPr>
        <p:txBody>
          <a:bodyPr>
            <a:noAutofit/>
          </a:bodyPr>
          <a:lstStyle/>
          <a:p>
            <a:pPr>
              <a:defRPr/>
            </a:pPr>
            <a:r>
              <a:rPr lang="es-MX" sz="3200" b="1" dirty="0" smtClean="0">
                <a:latin typeface="Tempus Sans ITC" pitchFamily="82" charset="0"/>
                <a:ea typeface="Tahoma" pitchFamily="34" charset="0"/>
                <a:cs typeface="Tahoma" pitchFamily="34" charset="0"/>
              </a:rPr>
              <a:t>Principios para mejorar nuestra comprensión:</a:t>
            </a:r>
            <a:endParaRPr lang="es-MX" sz="3200" b="1" dirty="0" smtClean="0">
              <a:latin typeface="Tempus Sans ITC" pitchFamily="82" charset="0"/>
              <a:ea typeface="Tahoma" pitchFamily="34" charset="0"/>
              <a:cs typeface="Tahoma" pitchFamily="34" charset="0"/>
            </a:endParaRPr>
          </a:p>
        </p:txBody>
      </p:sp>
      <p:sp>
        <p:nvSpPr>
          <p:cNvPr id="13315" name="Rectangle 3"/>
          <p:cNvSpPr>
            <a:spLocks noGrp="1" noChangeArrowheads="1"/>
          </p:cNvSpPr>
          <p:nvPr>
            <p:ph idx="1"/>
          </p:nvPr>
        </p:nvSpPr>
        <p:spPr>
          <a:xfrm>
            <a:off x="457200" y="1772816"/>
            <a:ext cx="8229600" cy="4536504"/>
          </a:xfrm>
        </p:spPr>
        <p:txBody>
          <a:bodyPr>
            <a:normAutofit lnSpcReduction="10000"/>
          </a:bodyPr>
          <a:lstStyle/>
          <a:p>
            <a:pPr marL="812800" lvl="0" indent="-812800">
              <a:lnSpc>
                <a:spcPct val="90000"/>
              </a:lnSpc>
              <a:buAutoNum type="arabicParenR" startAt="4"/>
              <a:defRPr/>
            </a:pPr>
            <a:r>
              <a:rPr lang="es-ES" dirty="0" smtClean="0">
                <a:latin typeface="Tempus Sans ITC" pitchFamily="82" charset="0"/>
                <a:ea typeface="Tahoma" pitchFamily="34" charset="0"/>
                <a:cs typeface="Tahoma" pitchFamily="34" charset="0"/>
              </a:rPr>
              <a:t>Reconocer </a:t>
            </a:r>
            <a:r>
              <a:rPr lang="es-ES" dirty="0">
                <a:latin typeface="Tempus Sans ITC" pitchFamily="82" charset="0"/>
                <a:ea typeface="Tahoma" pitchFamily="34" charset="0"/>
                <a:cs typeface="Tahoma" pitchFamily="34" charset="0"/>
              </a:rPr>
              <a:t>la existencia de un </a:t>
            </a:r>
            <a:r>
              <a:rPr lang="es-ES" b="1" i="1" dirty="0">
                <a:latin typeface="Tempus Sans ITC" pitchFamily="82" charset="0"/>
                <a:ea typeface="Tahoma" pitchFamily="34" charset="0"/>
                <a:cs typeface="Tahoma" pitchFamily="34" charset="0"/>
              </a:rPr>
              <a:t>quiebre histórico de autoridades</a:t>
            </a:r>
            <a:r>
              <a:rPr lang="es-ES" i="1" dirty="0">
                <a:latin typeface="Tempus Sans ITC" pitchFamily="82" charset="0"/>
                <a:ea typeface="Tahoma" pitchFamily="34" charset="0"/>
                <a:cs typeface="Tahoma" pitchFamily="34" charset="0"/>
              </a:rPr>
              <a:t>, </a:t>
            </a:r>
            <a:r>
              <a:rPr lang="es-ES" dirty="0">
                <a:latin typeface="Tempus Sans ITC" pitchFamily="82" charset="0"/>
                <a:ea typeface="Tahoma" pitchFamily="34" charset="0"/>
                <a:cs typeface="Tahoma" pitchFamily="34" charset="0"/>
              </a:rPr>
              <a:t>que lleva a nuevos procesos de valoración así como a una comprensión distinta de los elementos de la autoridad y el poder</a:t>
            </a:r>
            <a:r>
              <a:rPr lang="es-ES" dirty="0" smtClean="0">
                <a:latin typeface="Tempus Sans ITC" pitchFamily="82" charset="0"/>
                <a:ea typeface="Tahoma" pitchFamily="34" charset="0"/>
                <a:cs typeface="Tahoma" pitchFamily="34" charset="0"/>
              </a:rPr>
              <a:t>.</a:t>
            </a:r>
          </a:p>
          <a:p>
            <a:pPr marL="812800" lvl="0" indent="-812800">
              <a:lnSpc>
                <a:spcPct val="90000"/>
              </a:lnSpc>
              <a:buNone/>
              <a:defRPr/>
            </a:pPr>
            <a:endParaRPr lang="es-ES" dirty="0" smtClean="0">
              <a:latin typeface="Tempus Sans ITC" pitchFamily="82" charset="0"/>
              <a:ea typeface="Tahoma" pitchFamily="34" charset="0"/>
              <a:cs typeface="Tahoma" pitchFamily="34" charset="0"/>
            </a:endParaRPr>
          </a:p>
          <a:p>
            <a:pPr marL="812800" lvl="0" indent="-812800">
              <a:lnSpc>
                <a:spcPct val="90000"/>
              </a:lnSpc>
              <a:buNone/>
              <a:defRPr/>
            </a:pPr>
            <a:r>
              <a:rPr lang="es-ES" dirty="0" smtClean="0">
                <a:latin typeface="Tempus Sans ITC" pitchFamily="82" charset="0"/>
                <a:ea typeface="Tahoma" pitchFamily="34" charset="0"/>
                <a:cs typeface="Tahoma" pitchFamily="34" charset="0"/>
              </a:rPr>
              <a:t>	Los jóvenes creen de manera distinta y están dispuestos a seguir a quienes verdaderamente vean como acompañantes, líderes, cuates…</a:t>
            </a:r>
            <a:endParaRPr lang="es-MX" dirty="0">
              <a:latin typeface="Tempus Sans ITC" pitchFamily="82" charset="0"/>
              <a:ea typeface="Tahoma" pitchFamily="34" charset="0"/>
              <a:cs typeface="Tahoma" pitchFamily="34" charset="0"/>
            </a:endParaRPr>
          </a:p>
          <a:p>
            <a:pPr marL="812800" indent="-812800" eaLnBrk="1" hangingPunct="1">
              <a:lnSpc>
                <a:spcPct val="90000"/>
              </a:lnSpc>
              <a:buNone/>
              <a:defRPr/>
            </a:pPr>
            <a:endParaRPr lang="es-MX" dirty="0" smtClean="0"/>
          </a:p>
          <a:p>
            <a:pPr marL="812800" indent="-812800" eaLnBrk="1" hangingPunct="1">
              <a:lnSpc>
                <a:spcPct val="90000"/>
              </a:lnSpc>
              <a:buNone/>
              <a:defRPr/>
            </a:pPr>
            <a:endParaRPr lang="es-MX" dirty="0" smtClean="0"/>
          </a:p>
          <a:p>
            <a:pPr marL="812800" indent="-812800" eaLnBrk="1" hangingPunct="1">
              <a:lnSpc>
                <a:spcPct val="90000"/>
              </a:lnSpc>
              <a:buFont typeface="Wingdings" pitchFamily="2" charset="2"/>
              <a:buAutoNum type="arabicParenR" startAt="3"/>
              <a:defRPr/>
            </a:pPr>
            <a:endParaRPr lang="es-MX" dirty="0" smtClean="0">
              <a:latin typeface="Tempus Sans ITC" pitchFamily="82" charset="0"/>
            </a:endParaRPr>
          </a:p>
          <a:p>
            <a:pPr marL="812800" indent="-812800" eaLnBrk="1" hangingPunct="1">
              <a:lnSpc>
                <a:spcPct val="90000"/>
              </a:lnSpc>
              <a:buFont typeface="Wingdings" pitchFamily="2" charset="2"/>
              <a:buNone/>
              <a:defRPr/>
            </a:pPr>
            <a:endParaRPr lang="es-MX" dirty="0" smtClean="0">
              <a:latin typeface="Tempus Sans ITC" pitchFamily="82" charset="0"/>
            </a:endParaRPr>
          </a:p>
          <a:p>
            <a:pPr marL="812800" indent="-812800" eaLnBrk="1" hangingPunct="1">
              <a:lnSpc>
                <a:spcPct val="90000"/>
              </a:lnSpc>
              <a:buFont typeface="Wingdings" pitchFamily="2" charset="2"/>
              <a:buAutoNum type="arabicParenR"/>
              <a:defRPr/>
            </a:pPr>
            <a:endParaRPr lang="es-MX" dirty="0" smtClean="0">
              <a:latin typeface="Tempus Sans ITC"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ppt_w</p:attrName>
                                        </p:attrNameLst>
                                      </p:cBhvr>
                                      <p:tavLst>
                                        <p:tav tm="0">
                                          <p:val>
                                            <p:fltVal val="0"/>
                                          </p:val>
                                        </p:tav>
                                        <p:tav tm="100000">
                                          <p:val>
                                            <p:strVal val="#ppt_w"/>
                                          </p:val>
                                        </p:tav>
                                      </p:tavLst>
                                    </p:anim>
                                    <p:anim calcmode="lin" valueType="num">
                                      <p:cBhvr>
                                        <p:cTn id="8" dur="1000" fill="hold"/>
                                        <p:tgtEl>
                                          <p:spTgt spid="13314"/>
                                        </p:tgtEl>
                                        <p:attrNameLst>
                                          <p:attrName>ppt_h</p:attrName>
                                        </p:attrNameLst>
                                      </p:cBhvr>
                                      <p:tavLst>
                                        <p:tav tm="0">
                                          <p:val>
                                            <p:fltVal val="0"/>
                                          </p:val>
                                        </p:tav>
                                        <p:tav tm="100000">
                                          <p:val>
                                            <p:strVal val="#ppt_h"/>
                                          </p:val>
                                        </p:tav>
                                      </p:tavLst>
                                    </p:anim>
                                    <p:anim calcmode="lin" valueType="num">
                                      <p:cBhvr>
                                        <p:cTn id="9" dur="1000" fill="hold"/>
                                        <p:tgtEl>
                                          <p:spTgt spid="13314"/>
                                        </p:tgtEl>
                                        <p:attrNameLst>
                                          <p:attrName>style.rotation</p:attrName>
                                        </p:attrNameLst>
                                      </p:cBhvr>
                                      <p:tavLst>
                                        <p:tav tm="0">
                                          <p:val>
                                            <p:fltVal val="90"/>
                                          </p:val>
                                        </p:tav>
                                        <p:tav tm="100000">
                                          <p:val>
                                            <p:fltVal val="0"/>
                                          </p:val>
                                        </p:tav>
                                      </p:tavLst>
                                    </p:anim>
                                    <p:animEffect transition="in" filter="fade">
                                      <p:cBhvr>
                                        <p:cTn id="10" dur="1000"/>
                                        <p:tgtEl>
                                          <p:spTgt spid="13314"/>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3315">
                                            <p:txEl>
                                              <p:pRg st="0" end="0"/>
                                            </p:txEl>
                                          </p:spTgt>
                                        </p:tgtEl>
                                        <p:attrNameLst>
                                          <p:attrName>style.visibility</p:attrName>
                                        </p:attrNameLst>
                                      </p:cBhvr>
                                      <p:to>
                                        <p:strVal val="visible"/>
                                      </p:to>
                                    </p:set>
                                    <p:anim calcmode="lin" valueType="num">
                                      <p:cBhvr>
                                        <p:cTn id="15" dur="1000" fill="hold"/>
                                        <p:tgtEl>
                                          <p:spTgt spid="1331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331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1331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331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3315">
                                            <p:txEl>
                                              <p:pRg st="2" end="2"/>
                                            </p:txEl>
                                          </p:spTgt>
                                        </p:tgtEl>
                                        <p:attrNameLst>
                                          <p:attrName>style.visibility</p:attrName>
                                        </p:attrNameLst>
                                      </p:cBhvr>
                                      <p:to>
                                        <p:strVal val="visible"/>
                                      </p:to>
                                    </p:set>
                                    <p:anim calcmode="lin" valueType="num">
                                      <p:cBhvr>
                                        <p:cTn id="23" dur="1000" fill="hold"/>
                                        <p:tgtEl>
                                          <p:spTgt spid="13315">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3315">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331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3315">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714356"/>
            <a:ext cx="8686800" cy="928694"/>
          </a:xfrm>
        </p:spPr>
        <p:txBody>
          <a:bodyPr>
            <a:noAutofit/>
          </a:bodyPr>
          <a:lstStyle/>
          <a:p>
            <a:pPr>
              <a:defRPr/>
            </a:pPr>
            <a:r>
              <a:rPr lang="es-MX" sz="3200" b="1" dirty="0" smtClean="0">
                <a:latin typeface="Tempus Sans ITC" pitchFamily="82" charset="0"/>
                <a:ea typeface="Tahoma" pitchFamily="34" charset="0"/>
                <a:cs typeface="Tahoma" pitchFamily="34" charset="0"/>
              </a:rPr>
              <a:t>Principios para mejorar nuestra comprensión:</a:t>
            </a:r>
            <a:endParaRPr lang="es-MX" sz="3200" dirty="0" smtClean="0">
              <a:latin typeface="Tempus Sans ITC" pitchFamily="82" charset="0"/>
            </a:endParaRPr>
          </a:p>
        </p:txBody>
      </p:sp>
      <p:sp>
        <p:nvSpPr>
          <p:cNvPr id="18435" name="Rectangle 3"/>
          <p:cNvSpPr>
            <a:spLocks noGrp="1" noChangeArrowheads="1"/>
          </p:cNvSpPr>
          <p:nvPr>
            <p:ph idx="1"/>
          </p:nvPr>
        </p:nvSpPr>
        <p:spPr>
          <a:xfrm>
            <a:off x="304800" y="2000240"/>
            <a:ext cx="8686800" cy="4500594"/>
          </a:xfrm>
        </p:spPr>
        <p:txBody>
          <a:bodyPr/>
          <a:lstStyle/>
          <a:p>
            <a:pPr marL="812800" indent="-812800" eaLnBrk="1" hangingPunct="1">
              <a:lnSpc>
                <a:spcPct val="90000"/>
              </a:lnSpc>
              <a:buFont typeface="Wingdings" pitchFamily="2" charset="2"/>
              <a:buNone/>
              <a:defRPr/>
            </a:pPr>
            <a:r>
              <a:rPr lang="es-MX" dirty="0">
                <a:latin typeface="Tempus Sans ITC" pitchFamily="82" charset="0"/>
              </a:rPr>
              <a:t>5</a:t>
            </a:r>
            <a:r>
              <a:rPr lang="es-MX" dirty="0" smtClean="0">
                <a:latin typeface="Tempus Sans ITC" pitchFamily="82" charset="0"/>
              </a:rPr>
              <a:t>)  </a:t>
            </a:r>
            <a:r>
              <a:rPr lang="es-MX" sz="3600" b="1" dirty="0" smtClean="0"/>
              <a:t>Plantear una </a:t>
            </a:r>
            <a:r>
              <a:rPr lang="es-MX" sz="3600" b="1" dirty="0" smtClean="0"/>
              <a:t>visión:</a:t>
            </a:r>
            <a:endParaRPr lang="es-MX" sz="3600" b="1" dirty="0" smtClean="0"/>
          </a:p>
          <a:p>
            <a:pPr marL="1168400" lvl="1" indent="-711200" eaLnBrk="1" hangingPunct="1">
              <a:lnSpc>
                <a:spcPct val="90000"/>
              </a:lnSpc>
              <a:buFont typeface="Wingdings" pitchFamily="2" charset="2"/>
              <a:buAutoNum type="alphaLcPeriod"/>
              <a:defRPr/>
            </a:pPr>
            <a:r>
              <a:rPr lang="es-MX" sz="3600" dirty="0" smtClean="0"/>
              <a:t>De una antropología androcéntrica a una </a:t>
            </a:r>
            <a:r>
              <a:rPr lang="es-MX" sz="3600" dirty="0" err="1" smtClean="0"/>
              <a:t>humanocéntrica</a:t>
            </a:r>
            <a:endParaRPr lang="es-MX" sz="3600" dirty="0" smtClean="0"/>
          </a:p>
          <a:p>
            <a:pPr marL="1168400" lvl="1" indent="-711200" eaLnBrk="1" hangingPunct="1">
              <a:lnSpc>
                <a:spcPct val="90000"/>
              </a:lnSpc>
              <a:buFont typeface="Wingdings" pitchFamily="2" charset="2"/>
              <a:buAutoNum type="alphaLcPeriod"/>
              <a:defRPr/>
            </a:pPr>
            <a:r>
              <a:rPr lang="es-MX" sz="3600" dirty="0" smtClean="0"/>
              <a:t>De una antropología idealista a una </a:t>
            </a:r>
            <a:r>
              <a:rPr lang="es-MX" sz="3600" b="1" dirty="0" smtClean="0"/>
              <a:t>realista</a:t>
            </a:r>
          </a:p>
          <a:p>
            <a:pPr marL="1168400" lvl="1" indent="-711200" eaLnBrk="1" hangingPunct="1">
              <a:lnSpc>
                <a:spcPct val="90000"/>
              </a:lnSpc>
              <a:buFont typeface="Wingdings" pitchFamily="2" charset="2"/>
              <a:buAutoNum type="alphaLcPeriod"/>
              <a:defRPr/>
            </a:pPr>
            <a:r>
              <a:rPr lang="es-MX" sz="3600" dirty="0" smtClean="0"/>
              <a:t>De una visión unidimensional a una </a:t>
            </a:r>
            <a:r>
              <a:rPr lang="es-MX" sz="3600" b="1" dirty="0" smtClean="0"/>
              <a:t>pluridimensional</a:t>
            </a:r>
          </a:p>
          <a:p>
            <a:pPr marL="812800" indent="-812800" eaLnBrk="1" hangingPunct="1">
              <a:lnSpc>
                <a:spcPct val="90000"/>
              </a:lnSpc>
              <a:buFont typeface="Wingdings" pitchFamily="2" charset="2"/>
              <a:buAutoNum type="arabicParenR" startAt="3"/>
              <a:defRPr/>
            </a:pPr>
            <a:endParaRPr lang="es-MX" dirty="0" smtClean="0">
              <a:latin typeface="Tempus Sans ITC"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8434"/>
                                        </p:tgtEl>
                                        <p:attrNameLst>
                                          <p:attrName>style.visibility</p:attrName>
                                        </p:attrNameLst>
                                      </p:cBhvr>
                                      <p:to>
                                        <p:strVal val="visible"/>
                                      </p:to>
                                    </p:set>
                                    <p:anim calcmode="lin" valueType="num">
                                      <p:cBhvr>
                                        <p:cTn id="7" dur="1000" fill="hold"/>
                                        <p:tgtEl>
                                          <p:spTgt spid="18434"/>
                                        </p:tgtEl>
                                        <p:attrNameLst>
                                          <p:attrName>ppt_w</p:attrName>
                                        </p:attrNameLst>
                                      </p:cBhvr>
                                      <p:tavLst>
                                        <p:tav tm="0">
                                          <p:val>
                                            <p:fltVal val="0"/>
                                          </p:val>
                                        </p:tav>
                                        <p:tav tm="100000">
                                          <p:val>
                                            <p:strVal val="#ppt_w"/>
                                          </p:val>
                                        </p:tav>
                                      </p:tavLst>
                                    </p:anim>
                                    <p:anim calcmode="lin" valueType="num">
                                      <p:cBhvr>
                                        <p:cTn id="8" dur="1000" fill="hold"/>
                                        <p:tgtEl>
                                          <p:spTgt spid="18434"/>
                                        </p:tgtEl>
                                        <p:attrNameLst>
                                          <p:attrName>ppt_h</p:attrName>
                                        </p:attrNameLst>
                                      </p:cBhvr>
                                      <p:tavLst>
                                        <p:tav tm="0">
                                          <p:val>
                                            <p:fltVal val="0"/>
                                          </p:val>
                                        </p:tav>
                                        <p:tav tm="100000">
                                          <p:val>
                                            <p:strVal val="#ppt_h"/>
                                          </p:val>
                                        </p:tav>
                                      </p:tavLst>
                                    </p:anim>
                                    <p:anim calcmode="lin" valueType="num">
                                      <p:cBhvr>
                                        <p:cTn id="9" dur="1000" fill="hold"/>
                                        <p:tgtEl>
                                          <p:spTgt spid="18434"/>
                                        </p:tgtEl>
                                        <p:attrNameLst>
                                          <p:attrName>style.rotation</p:attrName>
                                        </p:attrNameLst>
                                      </p:cBhvr>
                                      <p:tavLst>
                                        <p:tav tm="0">
                                          <p:val>
                                            <p:fltVal val="90"/>
                                          </p:val>
                                        </p:tav>
                                        <p:tav tm="100000">
                                          <p:val>
                                            <p:fltVal val="0"/>
                                          </p:val>
                                        </p:tav>
                                      </p:tavLst>
                                    </p:anim>
                                    <p:animEffect transition="in" filter="fade">
                                      <p:cBhvr>
                                        <p:cTn id="10" dur="1000"/>
                                        <p:tgtEl>
                                          <p:spTgt spid="18434"/>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8435">
                                            <p:txEl>
                                              <p:pRg st="0" end="0"/>
                                            </p:txEl>
                                          </p:spTgt>
                                        </p:tgtEl>
                                        <p:attrNameLst>
                                          <p:attrName>style.visibility</p:attrName>
                                        </p:attrNameLst>
                                      </p:cBhvr>
                                      <p:to>
                                        <p:strVal val="visible"/>
                                      </p:to>
                                    </p:set>
                                    <p:anim calcmode="lin" valueType="num">
                                      <p:cBhvr>
                                        <p:cTn id="15" dur="1000" fill="hold"/>
                                        <p:tgtEl>
                                          <p:spTgt spid="1843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843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1843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8435">
                                            <p:txEl>
                                              <p:pRg st="0" end="0"/>
                                            </p:txEl>
                                          </p:spTgt>
                                        </p:tgtEl>
                                        <p:attrNameLst>
                                          <p:attrName>ppt_y</p:attrName>
                                        </p:attrNameLst>
                                      </p:cBhvr>
                                      <p:tavLst>
                                        <p:tav tm="0" fmla="#ppt_y+(sin(-2*pi*(1-$))*-#ppt_x+cos(-2*pi*(1-$))*(1-#ppt_y))*(1-$)">
                                          <p:val>
                                            <p:fltVal val="0"/>
                                          </p:val>
                                        </p:tav>
                                        <p:tav tm="100000">
                                          <p:val>
                                            <p:fltVal val="1"/>
                                          </p:val>
                                        </p:tav>
                                      </p:tavLst>
                                    </p:anim>
                                  </p:childTnLst>
                                </p:cTn>
                              </p:par>
                              <p:par>
                                <p:cTn id="19" presetID="15" presetClass="entr" presetSubtype="0" fill="hold" grpId="0" nodeType="withEffect">
                                  <p:stCondLst>
                                    <p:cond delay="0"/>
                                  </p:stCondLst>
                                  <p:childTnLst>
                                    <p:set>
                                      <p:cBhvr>
                                        <p:cTn id="20" dur="1" fill="hold">
                                          <p:stCondLst>
                                            <p:cond delay="0"/>
                                          </p:stCondLst>
                                        </p:cTn>
                                        <p:tgtEl>
                                          <p:spTgt spid="18435">
                                            <p:txEl>
                                              <p:pRg st="1" end="1"/>
                                            </p:txEl>
                                          </p:spTgt>
                                        </p:tgtEl>
                                        <p:attrNameLst>
                                          <p:attrName>style.visibility</p:attrName>
                                        </p:attrNameLst>
                                      </p:cBhvr>
                                      <p:to>
                                        <p:strVal val="visible"/>
                                      </p:to>
                                    </p:set>
                                    <p:anim calcmode="lin" valueType="num">
                                      <p:cBhvr>
                                        <p:cTn id="21" dur="1000" fill="hold"/>
                                        <p:tgtEl>
                                          <p:spTgt spid="18435">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18435">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18435">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8435">
                                            <p:txEl>
                                              <p:pRg st="1" end="1"/>
                                            </p:txEl>
                                          </p:spTgt>
                                        </p:tgtEl>
                                        <p:attrNameLst>
                                          <p:attrName>ppt_y</p:attrName>
                                        </p:attrNameLst>
                                      </p:cBhvr>
                                      <p:tavLst>
                                        <p:tav tm="0" fmla="#ppt_y+(sin(-2*pi*(1-$))*-#ppt_x+cos(-2*pi*(1-$))*(1-#ppt_y))*(1-$)">
                                          <p:val>
                                            <p:fltVal val="0"/>
                                          </p:val>
                                        </p:tav>
                                        <p:tav tm="100000">
                                          <p:val>
                                            <p:fltVal val="1"/>
                                          </p:val>
                                        </p:tav>
                                      </p:tavLst>
                                    </p:anim>
                                  </p:childTnLst>
                                </p:cTn>
                              </p:par>
                              <p:par>
                                <p:cTn id="25" presetID="15" presetClass="entr" presetSubtype="0" fill="hold" grpId="0" nodeType="withEffect">
                                  <p:stCondLst>
                                    <p:cond delay="0"/>
                                  </p:stCondLst>
                                  <p:childTnLst>
                                    <p:set>
                                      <p:cBhvr>
                                        <p:cTn id="26" dur="1" fill="hold">
                                          <p:stCondLst>
                                            <p:cond delay="0"/>
                                          </p:stCondLst>
                                        </p:cTn>
                                        <p:tgtEl>
                                          <p:spTgt spid="18435">
                                            <p:txEl>
                                              <p:pRg st="2" end="2"/>
                                            </p:txEl>
                                          </p:spTgt>
                                        </p:tgtEl>
                                        <p:attrNameLst>
                                          <p:attrName>style.visibility</p:attrName>
                                        </p:attrNameLst>
                                      </p:cBhvr>
                                      <p:to>
                                        <p:strVal val="visible"/>
                                      </p:to>
                                    </p:set>
                                    <p:anim calcmode="lin" valueType="num">
                                      <p:cBhvr>
                                        <p:cTn id="27" dur="1000" fill="hold"/>
                                        <p:tgtEl>
                                          <p:spTgt spid="18435">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18435">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1843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18435">
                                            <p:txEl>
                                              <p:pRg st="2" end="2"/>
                                            </p:txEl>
                                          </p:spTgt>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grpId="0" nodeType="withEffect">
                                  <p:stCondLst>
                                    <p:cond delay="0"/>
                                  </p:stCondLst>
                                  <p:childTnLst>
                                    <p:set>
                                      <p:cBhvr>
                                        <p:cTn id="32" dur="1" fill="hold">
                                          <p:stCondLst>
                                            <p:cond delay="0"/>
                                          </p:stCondLst>
                                        </p:cTn>
                                        <p:tgtEl>
                                          <p:spTgt spid="18435">
                                            <p:txEl>
                                              <p:pRg st="3" end="3"/>
                                            </p:txEl>
                                          </p:spTgt>
                                        </p:tgtEl>
                                        <p:attrNameLst>
                                          <p:attrName>style.visibility</p:attrName>
                                        </p:attrNameLst>
                                      </p:cBhvr>
                                      <p:to>
                                        <p:strVal val="visible"/>
                                      </p:to>
                                    </p:set>
                                    <p:anim calcmode="lin" valueType="num">
                                      <p:cBhvr>
                                        <p:cTn id="33" dur="1000" fill="hold"/>
                                        <p:tgtEl>
                                          <p:spTgt spid="18435">
                                            <p:txEl>
                                              <p:pRg st="3" end="3"/>
                                            </p:txEl>
                                          </p:spTgt>
                                        </p:tgtEl>
                                        <p:attrNameLst>
                                          <p:attrName>ppt_w</p:attrName>
                                        </p:attrNameLst>
                                      </p:cBhvr>
                                      <p:tavLst>
                                        <p:tav tm="0">
                                          <p:val>
                                            <p:fltVal val="0"/>
                                          </p:val>
                                        </p:tav>
                                        <p:tav tm="100000">
                                          <p:val>
                                            <p:strVal val="#ppt_w"/>
                                          </p:val>
                                        </p:tav>
                                      </p:tavLst>
                                    </p:anim>
                                    <p:anim calcmode="lin" valueType="num">
                                      <p:cBhvr>
                                        <p:cTn id="34" dur="1000" fill="hold"/>
                                        <p:tgtEl>
                                          <p:spTgt spid="18435">
                                            <p:txEl>
                                              <p:pRg st="3" end="3"/>
                                            </p:txEl>
                                          </p:spTgt>
                                        </p:tgtEl>
                                        <p:attrNameLst>
                                          <p:attrName>ppt_h</p:attrName>
                                        </p:attrNameLst>
                                      </p:cBhvr>
                                      <p:tavLst>
                                        <p:tav tm="0">
                                          <p:val>
                                            <p:fltVal val="0"/>
                                          </p:val>
                                        </p:tav>
                                        <p:tav tm="100000">
                                          <p:val>
                                            <p:strVal val="#ppt_h"/>
                                          </p:val>
                                        </p:tav>
                                      </p:tavLst>
                                    </p:anim>
                                    <p:anim calcmode="lin" valueType="num">
                                      <p:cBhvr>
                                        <p:cTn id="35" dur="1000" fill="hold"/>
                                        <p:tgtEl>
                                          <p:spTgt spid="18435">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8435">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714356"/>
            <a:ext cx="8686800" cy="928694"/>
          </a:xfrm>
        </p:spPr>
        <p:txBody>
          <a:bodyPr>
            <a:noAutofit/>
          </a:bodyPr>
          <a:lstStyle/>
          <a:p>
            <a:pPr>
              <a:defRPr/>
            </a:pPr>
            <a:r>
              <a:rPr lang="es-MX" sz="3200" b="1" dirty="0" smtClean="0">
                <a:latin typeface="Tempus Sans ITC" pitchFamily="82" charset="0"/>
                <a:ea typeface="Tahoma" pitchFamily="34" charset="0"/>
                <a:cs typeface="Tahoma" pitchFamily="34" charset="0"/>
              </a:rPr>
              <a:t>Principios para mejorar nuestra </a:t>
            </a:r>
            <a:r>
              <a:rPr lang="es-MX" sz="3200" b="1" dirty="0" smtClean="0">
                <a:latin typeface="Tempus Sans ITC" pitchFamily="82" charset="0"/>
                <a:ea typeface="Tahoma" pitchFamily="34" charset="0"/>
                <a:cs typeface="Tahoma" pitchFamily="34" charset="0"/>
              </a:rPr>
              <a:t>comprensión:</a:t>
            </a:r>
            <a:endParaRPr lang="es-MX" sz="3200" dirty="0" smtClean="0">
              <a:latin typeface="Tempus Sans ITC" pitchFamily="82" charset="0"/>
            </a:endParaRPr>
          </a:p>
        </p:txBody>
      </p:sp>
      <p:sp>
        <p:nvSpPr>
          <p:cNvPr id="18435" name="Rectangle 3"/>
          <p:cNvSpPr>
            <a:spLocks noGrp="1" noChangeArrowheads="1"/>
          </p:cNvSpPr>
          <p:nvPr>
            <p:ph idx="1"/>
          </p:nvPr>
        </p:nvSpPr>
        <p:spPr>
          <a:xfrm>
            <a:off x="304800" y="2000240"/>
            <a:ext cx="8686800" cy="4500594"/>
          </a:xfrm>
        </p:spPr>
        <p:txBody>
          <a:bodyPr/>
          <a:lstStyle/>
          <a:p>
            <a:pPr marL="812800" indent="-812800">
              <a:lnSpc>
                <a:spcPct val="90000"/>
              </a:lnSpc>
              <a:buNone/>
              <a:defRPr/>
            </a:pPr>
            <a:r>
              <a:rPr lang="es-MX" dirty="0">
                <a:latin typeface="Tempus Sans ITC" pitchFamily="82" charset="0"/>
              </a:rPr>
              <a:t>6</a:t>
            </a:r>
            <a:r>
              <a:rPr lang="es-MX" dirty="0" smtClean="0">
                <a:latin typeface="Tempus Sans ITC" pitchFamily="82" charset="0"/>
              </a:rPr>
              <a:t>) </a:t>
            </a:r>
            <a:r>
              <a:rPr lang="es-MX" dirty="0" smtClean="0">
                <a:latin typeface="Tempus Sans ITC" pitchFamily="82" charset="0"/>
              </a:rPr>
              <a:t>	</a:t>
            </a:r>
            <a:r>
              <a:rPr lang="es-MX" dirty="0" smtClean="0"/>
              <a:t>Reconocer la </a:t>
            </a:r>
            <a:r>
              <a:rPr lang="es-MX" b="1" dirty="0" smtClean="0"/>
              <a:t>existencia de una multiplicidad de significantes para significados </a:t>
            </a:r>
            <a:r>
              <a:rPr lang="es-MX" dirty="0" smtClean="0"/>
              <a:t>de conceptos que no hemos logrado consensuar como sociedad. </a:t>
            </a:r>
          </a:p>
          <a:p>
            <a:pPr marL="812800" indent="-812800">
              <a:lnSpc>
                <a:spcPct val="90000"/>
              </a:lnSpc>
              <a:buNone/>
              <a:defRPr/>
            </a:pPr>
            <a:endParaRPr lang="es-MX" dirty="0" smtClean="0"/>
          </a:p>
          <a:p>
            <a:pPr marL="812800" indent="-812800">
              <a:lnSpc>
                <a:spcPct val="90000"/>
              </a:lnSpc>
              <a:buNone/>
              <a:defRPr/>
            </a:pPr>
            <a:endParaRPr lang="es-MX" dirty="0" smtClean="0"/>
          </a:p>
          <a:p>
            <a:pPr marL="812800" indent="-812800">
              <a:lnSpc>
                <a:spcPct val="90000"/>
              </a:lnSpc>
              <a:buNone/>
              <a:defRPr/>
            </a:pPr>
            <a:endParaRPr lang="es-MX" dirty="0" smtClean="0"/>
          </a:p>
        </p:txBody>
      </p:sp>
      <p:pic>
        <p:nvPicPr>
          <p:cNvPr id="7" name="Picture 2" descr="C:\Users\Elizabeth\Pictures\Fotos Guadalupe\prensa-yoobook-nuevos-disenos-final-31.jpg"/>
          <p:cNvPicPr>
            <a:picLocks noChangeAspect="1" noChangeArrowheads="1"/>
          </p:cNvPicPr>
          <p:nvPr/>
        </p:nvPicPr>
        <p:blipFill>
          <a:blip r:embed="rId3" cstate="print"/>
          <a:srcRect/>
          <a:stretch>
            <a:fillRect/>
          </a:stretch>
        </p:blipFill>
        <p:spPr bwMode="auto">
          <a:xfrm>
            <a:off x="3779912" y="4005064"/>
            <a:ext cx="2088232" cy="262515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8434"/>
                                        </p:tgtEl>
                                        <p:attrNameLst>
                                          <p:attrName>style.visibility</p:attrName>
                                        </p:attrNameLst>
                                      </p:cBhvr>
                                      <p:to>
                                        <p:strVal val="visible"/>
                                      </p:to>
                                    </p:set>
                                    <p:anim calcmode="lin" valueType="num">
                                      <p:cBhvr>
                                        <p:cTn id="7" dur="1000" fill="hold"/>
                                        <p:tgtEl>
                                          <p:spTgt spid="18434"/>
                                        </p:tgtEl>
                                        <p:attrNameLst>
                                          <p:attrName>ppt_w</p:attrName>
                                        </p:attrNameLst>
                                      </p:cBhvr>
                                      <p:tavLst>
                                        <p:tav tm="0">
                                          <p:val>
                                            <p:fltVal val="0"/>
                                          </p:val>
                                        </p:tav>
                                        <p:tav tm="100000">
                                          <p:val>
                                            <p:strVal val="#ppt_w"/>
                                          </p:val>
                                        </p:tav>
                                      </p:tavLst>
                                    </p:anim>
                                    <p:anim calcmode="lin" valueType="num">
                                      <p:cBhvr>
                                        <p:cTn id="8" dur="1000" fill="hold"/>
                                        <p:tgtEl>
                                          <p:spTgt spid="18434"/>
                                        </p:tgtEl>
                                        <p:attrNameLst>
                                          <p:attrName>ppt_h</p:attrName>
                                        </p:attrNameLst>
                                      </p:cBhvr>
                                      <p:tavLst>
                                        <p:tav tm="0">
                                          <p:val>
                                            <p:fltVal val="0"/>
                                          </p:val>
                                        </p:tav>
                                        <p:tav tm="100000">
                                          <p:val>
                                            <p:strVal val="#ppt_h"/>
                                          </p:val>
                                        </p:tav>
                                      </p:tavLst>
                                    </p:anim>
                                    <p:anim calcmode="lin" valueType="num">
                                      <p:cBhvr>
                                        <p:cTn id="9" dur="1000" fill="hold"/>
                                        <p:tgtEl>
                                          <p:spTgt spid="18434"/>
                                        </p:tgtEl>
                                        <p:attrNameLst>
                                          <p:attrName>style.rotation</p:attrName>
                                        </p:attrNameLst>
                                      </p:cBhvr>
                                      <p:tavLst>
                                        <p:tav tm="0">
                                          <p:val>
                                            <p:fltVal val="90"/>
                                          </p:val>
                                        </p:tav>
                                        <p:tav tm="100000">
                                          <p:val>
                                            <p:fltVal val="0"/>
                                          </p:val>
                                        </p:tav>
                                      </p:tavLst>
                                    </p:anim>
                                    <p:animEffect transition="in" filter="fade">
                                      <p:cBhvr>
                                        <p:cTn id="10" dur="1000"/>
                                        <p:tgtEl>
                                          <p:spTgt spid="1843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18435">
                                            <p:txEl>
                                              <p:pRg st="0" end="0"/>
                                            </p:txEl>
                                          </p:spTgt>
                                        </p:tgtEl>
                                        <p:attrNameLst>
                                          <p:attrName>style.visibility</p:attrName>
                                        </p:attrNameLst>
                                      </p:cBhvr>
                                      <p:to>
                                        <p:strVal val="visible"/>
                                      </p:to>
                                    </p:set>
                                    <p:anim calcmode="lin" valueType="num">
                                      <p:cBhvr>
                                        <p:cTn id="20" dur="1000" fill="hold"/>
                                        <p:tgtEl>
                                          <p:spTgt spid="18435">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18435">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1843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843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755576" y="980728"/>
            <a:ext cx="7344816" cy="1077218"/>
          </a:xfrm>
          <a:prstGeom prst="rect">
            <a:avLst/>
          </a:prstGeom>
          <a:noFill/>
        </p:spPr>
        <p:txBody>
          <a:bodyPr wrap="square" rtlCol="0">
            <a:spAutoFit/>
          </a:bodyPr>
          <a:lstStyle/>
          <a:p>
            <a:pPr algn="ctr"/>
            <a:r>
              <a:rPr lang="en-US" sz="3200" b="1" dirty="0" smtClean="0"/>
              <a:t>¿</a:t>
            </a:r>
            <a:r>
              <a:rPr lang="en-US" sz="3200" b="1" dirty="0" err="1" smtClean="0"/>
              <a:t>Hasta</a:t>
            </a:r>
            <a:r>
              <a:rPr lang="en-US" sz="3200" b="1" dirty="0" smtClean="0"/>
              <a:t> </a:t>
            </a:r>
            <a:r>
              <a:rPr lang="en-US" sz="3200" b="1" dirty="0" err="1" smtClean="0"/>
              <a:t>dónde</a:t>
            </a:r>
            <a:r>
              <a:rPr lang="en-US" sz="3200" b="1" dirty="0" smtClean="0"/>
              <a:t> se </a:t>
            </a:r>
            <a:r>
              <a:rPr lang="en-US" sz="3200" b="1" dirty="0" err="1" smtClean="0"/>
              <a:t>incultura</a:t>
            </a:r>
            <a:r>
              <a:rPr lang="en-US" sz="3200" b="1" dirty="0" smtClean="0"/>
              <a:t> la </a:t>
            </a:r>
            <a:r>
              <a:rPr lang="en-US" sz="3200" b="1" dirty="0" err="1" smtClean="0"/>
              <a:t>Virgencita</a:t>
            </a:r>
            <a:r>
              <a:rPr lang="en-US" sz="3200" b="1" dirty="0" smtClean="0"/>
              <a:t> </a:t>
            </a:r>
            <a:r>
              <a:rPr lang="en-US" sz="3200" b="1" dirty="0" smtClean="0"/>
              <a:t> o el </a:t>
            </a:r>
            <a:r>
              <a:rPr lang="en-US" sz="3200" b="1" dirty="0" err="1" smtClean="0"/>
              <a:t>SanJuditas</a:t>
            </a:r>
            <a:r>
              <a:rPr lang="en-US" sz="3200" b="1" dirty="0" smtClean="0"/>
              <a:t> </a:t>
            </a:r>
            <a:r>
              <a:rPr lang="en-US" sz="3200" b="1" i="1" dirty="0" smtClean="0"/>
              <a:t>Buena </a:t>
            </a:r>
            <a:r>
              <a:rPr lang="en-US" sz="3200" b="1" i="1" dirty="0" err="1" smtClean="0"/>
              <a:t>onda</a:t>
            </a:r>
            <a:r>
              <a:rPr lang="en-US" sz="3200" b="1" i="1" dirty="0" smtClean="0"/>
              <a:t>?</a:t>
            </a:r>
            <a:endParaRPr lang="en-US" sz="3200" b="1" i="1" dirty="0"/>
          </a:p>
        </p:txBody>
      </p:sp>
      <p:pic>
        <p:nvPicPr>
          <p:cNvPr id="4" name="Picture 2" descr="virgencitas-distroller">
            <a:hlinkClick r:id="rId2"/>
          </p:cNvPr>
          <p:cNvPicPr>
            <a:picLocks noChangeAspect="1" noChangeArrowheads="1"/>
          </p:cNvPicPr>
          <p:nvPr/>
        </p:nvPicPr>
        <p:blipFill>
          <a:blip r:embed="rId3" cstate="print"/>
          <a:srcRect/>
          <a:stretch>
            <a:fillRect/>
          </a:stretch>
        </p:blipFill>
        <p:spPr bwMode="auto">
          <a:xfrm>
            <a:off x="1043608" y="2276872"/>
            <a:ext cx="2477084" cy="2649814"/>
          </a:xfrm>
          <a:prstGeom prst="rect">
            <a:avLst/>
          </a:prstGeom>
          <a:noFill/>
        </p:spPr>
      </p:pic>
      <p:pic>
        <p:nvPicPr>
          <p:cNvPr id="1026" name="Picture 2" descr="Go to fullsize image">
            <a:hlinkClick r:id="rId4"/>
          </p:cNvPr>
          <p:cNvPicPr>
            <a:picLocks noChangeAspect="1" noChangeArrowheads="1"/>
          </p:cNvPicPr>
          <p:nvPr/>
        </p:nvPicPr>
        <p:blipFill>
          <a:blip r:embed="rId5" cstate="print"/>
          <a:srcRect/>
          <a:stretch>
            <a:fillRect/>
          </a:stretch>
        </p:blipFill>
        <p:spPr bwMode="auto">
          <a:xfrm>
            <a:off x="5004048" y="2746436"/>
            <a:ext cx="2649893" cy="35628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diamond(in)">
                                      <p:cBhvr>
                                        <p:cTn id="21"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890666"/>
          </a:xfrm>
        </p:spPr>
        <p:txBody>
          <a:bodyPr>
            <a:noAutofit/>
          </a:bodyPr>
          <a:lstStyle/>
          <a:p>
            <a:r>
              <a:rPr lang="es-MX" sz="2400" b="1" i="1" dirty="0" smtClean="0"/>
              <a:t>La Virgen como marca</a:t>
            </a:r>
            <a:r>
              <a:rPr lang="es-MX" sz="2400" i="1" dirty="0" smtClean="0"/>
              <a:t/>
            </a:r>
            <a:br>
              <a:rPr lang="es-MX" sz="2400" i="1" dirty="0" smtClean="0"/>
            </a:br>
            <a:r>
              <a:rPr lang="es-MX" sz="2400" i="1" dirty="0" smtClean="0"/>
              <a:t>…Desde hace un par de años me ha llamado mucho la atención ver en muchos puntos comerciales, varios productos con </a:t>
            </a:r>
            <a:r>
              <a:rPr lang="es-MX" sz="2400" b="1" i="1" dirty="0" smtClean="0"/>
              <a:t>simpáticas caricaturas </a:t>
            </a:r>
            <a:r>
              <a:rPr lang="es-MX" sz="2400" i="1" dirty="0" smtClean="0"/>
              <a:t>de la Virgen… y es que en una nación guadalupana, convertir a la Santa Señora en una marca o producto puede resultar tremendamente profano… o rentable.</a:t>
            </a:r>
            <a:br>
              <a:rPr lang="es-MX" sz="2400" i="1" dirty="0" smtClean="0"/>
            </a:br>
            <a:r>
              <a:rPr lang="es-MX" sz="2400" i="1" dirty="0" smtClean="0"/>
              <a:t/>
            </a:r>
            <a:br>
              <a:rPr lang="es-MX" sz="2400" i="1" dirty="0" smtClean="0"/>
            </a:br>
            <a:r>
              <a:rPr lang="es-MX" sz="2400" i="1" dirty="0" smtClean="0"/>
              <a:t>Hurgando un poco en la historia del gráfico me encuentro con que la idea proviene de una marca llamada </a:t>
            </a:r>
            <a:r>
              <a:rPr lang="es-MX" sz="2400" i="1" dirty="0" err="1" smtClean="0"/>
              <a:t>Distroller</a:t>
            </a:r>
            <a:r>
              <a:rPr lang="es-MX" sz="2400" i="1" dirty="0" smtClean="0"/>
              <a:t> cuyo cerebro creativo es Amparo Serrano, diseñadora que desde hace algunos inició su línea de joyería, con medallitas de la virgen; hoy </a:t>
            </a:r>
            <a:r>
              <a:rPr lang="es-MX" sz="2400" i="1" dirty="0" err="1" smtClean="0"/>
              <a:t>Distroller</a:t>
            </a:r>
            <a:r>
              <a:rPr lang="es-MX" sz="2400" i="1" dirty="0" smtClean="0"/>
              <a:t> tiene 30 tiendas en el país, más otras en Latinoamérica, Estados Unidos y próximamente España, comercializando una línea enorme que incluye accesorios, dulcería, joyería, juguetes, artículos de hogar, entre otros.</a:t>
            </a:r>
            <a:endParaRPr lang="en-US" sz="24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ttp://www.utexas.edu/utpress/comps/gasour.gif">
            <a:hlinkClick r:id="rId2"/>
          </p:cNvPr>
          <p:cNvPicPr/>
          <p:nvPr/>
        </p:nvPicPr>
        <p:blipFill>
          <a:blip r:embed="rId3" cstate="print"/>
          <a:srcRect/>
          <a:stretch>
            <a:fillRect/>
          </a:stretch>
        </p:blipFill>
        <p:spPr bwMode="auto">
          <a:xfrm>
            <a:off x="3203848" y="1988840"/>
            <a:ext cx="3312368" cy="3960440"/>
          </a:xfrm>
          <a:prstGeom prst="rect">
            <a:avLst/>
          </a:prstGeom>
          <a:noFill/>
          <a:ln w="9525">
            <a:noFill/>
            <a:miter lim="800000"/>
            <a:headEnd/>
            <a:tailEnd/>
          </a:ln>
        </p:spPr>
      </p:pic>
      <p:sp>
        <p:nvSpPr>
          <p:cNvPr id="3" name="2 CuadroTexto"/>
          <p:cNvSpPr txBox="1"/>
          <p:nvPr/>
        </p:nvSpPr>
        <p:spPr>
          <a:xfrm>
            <a:off x="1691680" y="980728"/>
            <a:ext cx="6408712" cy="584775"/>
          </a:xfrm>
          <a:prstGeom prst="rect">
            <a:avLst/>
          </a:prstGeom>
          <a:noFill/>
        </p:spPr>
        <p:txBody>
          <a:bodyPr wrap="square" rtlCol="0">
            <a:spAutoFit/>
          </a:bodyPr>
          <a:lstStyle/>
          <a:p>
            <a:pPr algn="ctr"/>
            <a:r>
              <a:rPr lang="en-US" sz="3200" b="1" dirty="0" smtClean="0"/>
              <a:t>¿</a:t>
            </a:r>
            <a:r>
              <a:rPr lang="en-US" sz="3200" b="1" dirty="0" err="1" smtClean="0"/>
              <a:t>Nuestra</a:t>
            </a:r>
            <a:r>
              <a:rPr lang="en-US" sz="3200" b="1" dirty="0" smtClean="0"/>
              <a:t> </a:t>
            </a:r>
            <a:r>
              <a:rPr lang="en-US" sz="3200" b="1" dirty="0" err="1" smtClean="0"/>
              <a:t>Señora</a:t>
            </a:r>
            <a:r>
              <a:rPr lang="en-US" sz="3200" b="1" dirty="0" smtClean="0"/>
              <a:t> de la </a:t>
            </a:r>
            <a:r>
              <a:rPr lang="en-US" sz="3200" b="1" dirty="0" err="1" smtClean="0"/>
              <a:t>controversia</a:t>
            </a:r>
            <a:r>
              <a:rPr lang="en-US" sz="3200" b="1" dirty="0" smtClean="0"/>
              <a:t>?</a:t>
            </a:r>
            <a:endParaRPr lang="en-US" sz="32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571480"/>
            <a:ext cx="8686800" cy="1000132"/>
          </a:xfrm>
        </p:spPr>
        <p:txBody>
          <a:bodyPr>
            <a:noAutofit/>
          </a:bodyPr>
          <a:lstStyle/>
          <a:p>
            <a:pPr>
              <a:defRPr/>
            </a:pPr>
            <a:r>
              <a:rPr lang="es-MX" sz="3200" b="1" dirty="0" smtClean="0">
                <a:latin typeface="Tempus Sans ITC" pitchFamily="82" charset="0"/>
                <a:ea typeface="Tahoma" pitchFamily="34" charset="0"/>
                <a:cs typeface="Tahoma" pitchFamily="34" charset="0"/>
              </a:rPr>
              <a:t>Principios para mejorar nuestra comprensión:</a:t>
            </a:r>
            <a:endParaRPr lang="es-MX" sz="3200" dirty="0" smtClean="0">
              <a:latin typeface="Tempus Sans ITC" pitchFamily="82" charset="0"/>
            </a:endParaRPr>
          </a:p>
        </p:txBody>
      </p:sp>
      <p:sp>
        <p:nvSpPr>
          <p:cNvPr id="16387" name="Rectangle 3"/>
          <p:cNvSpPr>
            <a:spLocks noGrp="1" noChangeArrowheads="1"/>
          </p:cNvSpPr>
          <p:nvPr>
            <p:ph idx="1"/>
          </p:nvPr>
        </p:nvSpPr>
        <p:spPr>
          <a:xfrm>
            <a:off x="304800" y="1857364"/>
            <a:ext cx="8686800" cy="4222761"/>
          </a:xfrm>
        </p:spPr>
        <p:txBody>
          <a:bodyPr>
            <a:normAutofit fontScale="92500" lnSpcReduction="10000"/>
          </a:bodyPr>
          <a:lstStyle/>
          <a:p>
            <a:pPr marL="812800" indent="-812800" eaLnBrk="1" hangingPunct="1">
              <a:lnSpc>
                <a:spcPct val="90000"/>
              </a:lnSpc>
              <a:buNone/>
              <a:defRPr/>
            </a:pPr>
            <a:r>
              <a:rPr lang="es-MX" sz="3600" dirty="0"/>
              <a:t>7</a:t>
            </a:r>
            <a:r>
              <a:rPr lang="es-MX" sz="3600" dirty="0" smtClean="0"/>
              <a:t>) </a:t>
            </a:r>
            <a:r>
              <a:rPr lang="es-MX" sz="3600" dirty="0" smtClean="0"/>
              <a:t>	Analizar la realidad no como una unidad </a:t>
            </a:r>
            <a:r>
              <a:rPr lang="es-MX" sz="3600" dirty="0" err="1" smtClean="0"/>
              <a:t>totalizante</a:t>
            </a:r>
            <a:r>
              <a:rPr lang="es-MX" sz="3600" dirty="0" smtClean="0"/>
              <a:t> sino como </a:t>
            </a:r>
            <a:r>
              <a:rPr lang="es-MX" sz="3600" b="1" i="1" dirty="0" smtClean="0"/>
              <a:t>perteneciente a personas y sociedades concretas</a:t>
            </a:r>
            <a:r>
              <a:rPr lang="es-MX" sz="3600" b="1" dirty="0" smtClean="0"/>
              <a:t> que comparten </a:t>
            </a:r>
            <a:r>
              <a:rPr lang="es-MX" sz="3600" b="1" i="1" dirty="0" smtClean="0"/>
              <a:t>elementos comunes</a:t>
            </a:r>
            <a:r>
              <a:rPr lang="es-MX" sz="3600" b="1" dirty="0" smtClean="0"/>
              <a:t>. </a:t>
            </a:r>
            <a:r>
              <a:rPr lang="es-MX" sz="3600" dirty="0" smtClean="0"/>
              <a:t>	</a:t>
            </a:r>
          </a:p>
          <a:p>
            <a:pPr marL="812800" indent="-812800" eaLnBrk="1" hangingPunct="1">
              <a:lnSpc>
                <a:spcPct val="90000"/>
              </a:lnSpc>
              <a:buNone/>
              <a:defRPr/>
            </a:pPr>
            <a:r>
              <a:rPr lang="es-MX" sz="3600" dirty="0" smtClean="0"/>
              <a:t>	 Y por ende, realizar una análisis y un trabajo personal y pastoral que refleje verdaderamente  el sentido trascendente </a:t>
            </a:r>
            <a:r>
              <a:rPr lang="es-MX" sz="3600" dirty="0" smtClean="0"/>
              <a:t>de la religiosidad popular que tienen nuestros jóvenes.</a:t>
            </a:r>
            <a:endParaRPr lang="es-MX" sz="3600" dirty="0" smtClean="0"/>
          </a:p>
          <a:p>
            <a:pPr marL="812800" indent="-812800" eaLnBrk="1" hangingPunct="1">
              <a:lnSpc>
                <a:spcPct val="90000"/>
              </a:lnSpc>
              <a:buFont typeface="Wingdings" pitchFamily="2" charset="2"/>
              <a:buNone/>
              <a:defRPr/>
            </a:pPr>
            <a:endParaRPr lang="es-MX" dirty="0" smtClean="0">
              <a:latin typeface="Tempus Sans ITC" pitchFamily="82" charset="0"/>
            </a:endParaRPr>
          </a:p>
          <a:p>
            <a:pPr marL="812800" indent="-812800" eaLnBrk="1" hangingPunct="1">
              <a:lnSpc>
                <a:spcPct val="90000"/>
              </a:lnSpc>
              <a:buFont typeface="Wingdings" pitchFamily="2" charset="2"/>
              <a:buAutoNum type="arabicParenR" startAt="5"/>
              <a:defRPr/>
            </a:pPr>
            <a:endParaRPr lang="es-MX" dirty="0" smtClean="0">
              <a:latin typeface="Tempus Sans ITC"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fltVal val="0"/>
                                          </p:val>
                                        </p:tav>
                                        <p:tav tm="100000">
                                          <p:val>
                                            <p:strVal val="#ppt_w"/>
                                          </p:val>
                                        </p:tav>
                                      </p:tavLst>
                                    </p:anim>
                                    <p:anim calcmode="lin" valueType="num">
                                      <p:cBhvr>
                                        <p:cTn id="8" dur="1000" fill="hold"/>
                                        <p:tgtEl>
                                          <p:spTgt spid="16386"/>
                                        </p:tgtEl>
                                        <p:attrNameLst>
                                          <p:attrName>ppt_h</p:attrName>
                                        </p:attrNameLst>
                                      </p:cBhvr>
                                      <p:tavLst>
                                        <p:tav tm="0">
                                          <p:val>
                                            <p:fltVal val="0"/>
                                          </p:val>
                                        </p:tav>
                                        <p:tav tm="100000">
                                          <p:val>
                                            <p:strVal val="#ppt_h"/>
                                          </p:val>
                                        </p:tav>
                                      </p:tavLst>
                                    </p:anim>
                                    <p:anim calcmode="lin" valueType="num">
                                      <p:cBhvr>
                                        <p:cTn id="9" dur="1000" fill="hold"/>
                                        <p:tgtEl>
                                          <p:spTgt spid="16386"/>
                                        </p:tgtEl>
                                        <p:attrNameLst>
                                          <p:attrName>style.rotation</p:attrName>
                                        </p:attrNameLst>
                                      </p:cBhvr>
                                      <p:tavLst>
                                        <p:tav tm="0">
                                          <p:val>
                                            <p:fltVal val="90"/>
                                          </p:val>
                                        </p:tav>
                                        <p:tav tm="100000">
                                          <p:val>
                                            <p:fltVal val="0"/>
                                          </p:val>
                                        </p:tav>
                                      </p:tavLst>
                                    </p:anim>
                                    <p:animEffect transition="in" filter="fade">
                                      <p:cBhvr>
                                        <p:cTn id="10" dur="1000"/>
                                        <p:tgtEl>
                                          <p:spTgt spid="16386"/>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6387">
                                            <p:txEl>
                                              <p:pRg st="0" end="0"/>
                                            </p:txEl>
                                          </p:spTgt>
                                        </p:tgtEl>
                                        <p:attrNameLst>
                                          <p:attrName>style.visibility</p:attrName>
                                        </p:attrNameLst>
                                      </p:cBhvr>
                                      <p:to>
                                        <p:strVal val="visible"/>
                                      </p:to>
                                    </p:set>
                                    <p:anim calcmode="lin" valueType="num">
                                      <p:cBhvr>
                                        <p:cTn id="15" dur="1000" fill="hold"/>
                                        <p:tgtEl>
                                          <p:spTgt spid="16387">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6387">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1638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638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6387">
                                            <p:txEl>
                                              <p:pRg st="1" end="1"/>
                                            </p:txEl>
                                          </p:spTgt>
                                        </p:tgtEl>
                                        <p:attrNameLst>
                                          <p:attrName>style.visibility</p:attrName>
                                        </p:attrNameLst>
                                      </p:cBhvr>
                                      <p:to>
                                        <p:strVal val="visible"/>
                                      </p:to>
                                    </p:set>
                                    <p:anim calcmode="lin" valueType="num">
                                      <p:cBhvr>
                                        <p:cTn id="23" dur="1000" fill="hold"/>
                                        <p:tgtEl>
                                          <p:spTgt spid="16387">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16387">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16387">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6387">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457200"/>
            <a:ext cx="8686800" cy="1328726"/>
          </a:xfrm>
        </p:spPr>
        <p:txBody>
          <a:bodyPr>
            <a:normAutofit/>
          </a:bodyPr>
          <a:lstStyle/>
          <a:p>
            <a:pPr>
              <a:defRPr/>
            </a:pPr>
            <a:r>
              <a:rPr lang="es-MX" sz="3200" b="1" dirty="0" smtClean="0">
                <a:latin typeface="Tempus Sans ITC" pitchFamily="82" charset="0"/>
                <a:ea typeface="Tahoma" pitchFamily="34" charset="0"/>
                <a:cs typeface="Tahoma" pitchFamily="34" charset="0"/>
              </a:rPr>
              <a:t>Principios para mejorar nuestra comprensión:</a:t>
            </a:r>
            <a:endParaRPr lang="es-MX" sz="3200" dirty="0" smtClean="0">
              <a:latin typeface="Tempus Sans ITC" pitchFamily="82" charset="0"/>
            </a:endParaRPr>
          </a:p>
        </p:txBody>
      </p:sp>
      <p:sp>
        <p:nvSpPr>
          <p:cNvPr id="16387" name="Rectangle 3"/>
          <p:cNvSpPr>
            <a:spLocks noGrp="1" noChangeArrowheads="1"/>
          </p:cNvSpPr>
          <p:nvPr>
            <p:ph idx="1"/>
          </p:nvPr>
        </p:nvSpPr>
        <p:spPr>
          <a:xfrm>
            <a:off x="304800" y="2071678"/>
            <a:ext cx="8686800" cy="4357718"/>
          </a:xfrm>
        </p:spPr>
        <p:txBody>
          <a:bodyPr/>
          <a:lstStyle/>
          <a:p>
            <a:pPr marL="812800" lvl="0" indent="-812800">
              <a:lnSpc>
                <a:spcPct val="90000"/>
              </a:lnSpc>
              <a:buNone/>
              <a:defRPr/>
            </a:pPr>
            <a:r>
              <a:rPr lang="es-MX" b="1" i="1" dirty="0" smtClean="0">
                <a:latin typeface="Tempus Sans ITC" pitchFamily="82" charset="0"/>
              </a:rPr>
              <a:t>8</a:t>
            </a:r>
            <a:r>
              <a:rPr lang="es-MX" b="1" i="1" dirty="0" smtClean="0">
                <a:latin typeface="Tempus Sans ITC" pitchFamily="82" charset="0"/>
              </a:rPr>
              <a:t>) </a:t>
            </a:r>
            <a:r>
              <a:rPr lang="es-ES" dirty="0">
                <a:latin typeface="Tempus Sans ITC" pitchFamily="82" charset="0"/>
                <a:ea typeface="Tahoma" pitchFamily="34" charset="0"/>
                <a:cs typeface="Tahoma" pitchFamily="34" charset="0"/>
              </a:rPr>
              <a:t>Elaborar  una </a:t>
            </a:r>
            <a:r>
              <a:rPr lang="es-ES" dirty="0" smtClean="0">
                <a:latin typeface="Tempus Sans ITC" pitchFamily="82" charset="0"/>
                <a:ea typeface="Tahoma" pitchFamily="34" charset="0"/>
                <a:cs typeface="Tahoma" pitchFamily="34" charset="0"/>
              </a:rPr>
              <a:t>visión, que tomando el ejemplo de </a:t>
            </a:r>
            <a:r>
              <a:rPr lang="es-ES" dirty="0" smtClean="0">
                <a:latin typeface="Tempus Sans ITC" pitchFamily="82" charset="0"/>
                <a:ea typeface="Tahoma" pitchFamily="34" charset="0"/>
                <a:cs typeface="Tahoma" pitchFamily="34" charset="0"/>
              </a:rPr>
              <a:t>nuestras múltiples devociones</a:t>
            </a:r>
            <a:r>
              <a:rPr lang="es-ES" dirty="0" smtClean="0">
                <a:latin typeface="Tempus Sans ITC" pitchFamily="82" charset="0"/>
                <a:ea typeface="Tahoma" pitchFamily="34" charset="0"/>
                <a:cs typeface="Tahoma" pitchFamily="34" charset="0"/>
              </a:rPr>
              <a:t>, </a:t>
            </a:r>
            <a:r>
              <a:rPr lang="es-ES" dirty="0" smtClean="0">
                <a:latin typeface="Tempus Sans ITC" pitchFamily="82" charset="0"/>
                <a:ea typeface="Tahoma" pitchFamily="34" charset="0"/>
                <a:cs typeface="Tahoma" pitchFamily="34" charset="0"/>
              </a:rPr>
              <a:t>reconozca </a:t>
            </a:r>
            <a:r>
              <a:rPr lang="es-ES" dirty="0">
                <a:latin typeface="Tempus Sans ITC" pitchFamily="82" charset="0"/>
                <a:ea typeface="Tahoma" pitchFamily="34" charset="0"/>
                <a:cs typeface="Tahoma" pitchFamily="34" charset="0"/>
              </a:rPr>
              <a:t>a cada persona como un </a:t>
            </a:r>
            <a:r>
              <a:rPr lang="es-ES" b="1" i="1" dirty="0">
                <a:latin typeface="Tempus Sans ITC" pitchFamily="82" charset="0"/>
                <a:ea typeface="Tahoma" pitchFamily="34" charset="0"/>
                <a:cs typeface="Tahoma" pitchFamily="34" charset="0"/>
              </a:rPr>
              <a:t>ser digno</a:t>
            </a:r>
            <a:r>
              <a:rPr lang="es-ES" dirty="0">
                <a:latin typeface="Tempus Sans ITC" pitchFamily="82" charset="0"/>
                <a:ea typeface="Tahoma" pitchFamily="34" charset="0"/>
                <a:cs typeface="Tahoma" pitchFamily="34" charset="0"/>
              </a:rPr>
              <a:t> – más allá de todo utilitarismo.</a:t>
            </a:r>
            <a:endParaRPr lang="es-MX" dirty="0">
              <a:latin typeface="Tempus Sans ITC" pitchFamily="82" charset="0"/>
              <a:ea typeface="Tahoma" pitchFamily="34" charset="0"/>
              <a:cs typeface="Tahoma" pitchFamily="34" charset="0"/>
            </a:endParaRPr>
          </a:p>
          <a:p>
            <a:pPr marL="812800" indent="-812800" eaLnBrk="1" hangingPunct="1">
              <a:lnSpc>
                <a:spcPct val="90000"/>
              </a:lnSpc>
              <a:buFont typeface="Wingdings" pitchFamily="2" charset="2"/>
              <a:buNone/>
              <a:defRPr/>
            </a:pPr>
            <a:endParaRPr lang="es-MX" sz="4000" dirty="0" smtClean="0"/>
          </a:p>
          <a:p>
            <a:pPr marL="812800" indent="-812800" eaLnBrk="1" hangingPunct="1">
              <a:lnSpc>
                <a:spcPct val="90000"/>
              </a:lnSpc>
              <a:buFont typeface="Wingdings" pitchFamily="2" charset="2"/>
              <a:buAutoNum type="arabicParenR" startAt="5"/>
              <a:defRPr/>
            </a:pPr>
            <a:endParaRPr lang="es-MX" dirty="0" smtClean="0">
              <a:latin typeface="Tempus Sans ITC" pitchFamily="82" charset="0"/>
            </a:endParaRPr>
          </a:p>
          <a:p>
            <a:pPr marL="812800" indent="-812800" eaLnBrk="1" hangingPunct="1">
              <a:lnSpc>
                <a:spcPct val="90000"/>
              </a:lnSpc>
              <a:buFont typeface="Wingdings" pitchFamily="2" charset="2"/>
              <a:buAutoNum type="arabicParenR" startAt="5"/>
              <a:defRPr/>
            </a:pPr>
            <a:endParaRPr lang="es-MX" dirty="0" smtClean="0">
              <a:latin typeface="Tempus Sans ITC" pitchFamily="82" charset="0"/>
            </a:endParaRPr>
          </a:p>
        </p:txBody>
      </p:sp>
      <p:pic>
        <p:nvPicPr>
          <p:cNvPr id="51202" name="Picture 2" descr="C:\Users\ELIZABETH\Pictures\niños y niñas.jpg"/>
          <p:cNvPicPr>
            <a:picLocks noChangeAspect="1" noChangeArrowheads="1"/>
          </p:cNvPicPr>
          <p:nvPr/>
        </p:nvPicPr>
        <p:blipFill>
          <a:blip r:embed="rId3" cstate="print"/>
          <a:srcRect/>
          <a:stretch>
            <a:fillRect/>
          </a:stretch>
        </p:blipFill>
        <p:spPr bwMode="auto">
          <a:xfrm>
            <a:off x="5143504" y="4143380"/>
            <a:ext cx="2730500" cy="2371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fltVal val="0"/>
                                          </p:val>
                                        </p:tav>
                                        <p:tav tm="100000">
                                          <p:val>
                                            <p:strVal val="#ppt_w"/>
                                          </p:val>
                                        </p:tav>
                                      </p:tavLst>
                                    </p:anim>
                                    <p:anim calcmode="lin" valueType="num">
                                      <p:cBhvr>
                                        <p:cTn id="8" dur="1000" fill="hold"/>
                                        <p:tgtEl>
                                          <p:spTgt spid="16386"/>
                                        </p:tgtEl>
                                        <p:attrNameLst>
                                          <p:attrName>ppt_h</p:attrName>
                                        </p:attrNameLst>
                                      </p:cBhvr>
                                      <p:tavLst>
                                        <p:tav tm="0">
                                          <p:val>
                                            <p:fltVal val="0"/>
                                          </p:val>
                                        </p:tav>
                                        <p:tav tm="100000">
                                          <p:val>
                                            <p:strVal val="#ppt_h"/>
                                          </p:val>
                                        </p:tav>
                                      </p:tavLst>
                                    </p:anim>
                                    <p:anim calcmode="lin" valueType="num">
                                      <p:cBhvr>
                                        <p:cTn id="9" dur="1000" fill="hold"/>
                                        <p:tgtEl>
                                          <p:spTgt spid="16386"/>
                                        </p:tgtEl>
                                        <p:attrNameLst>
                                          <p:attrName>style.rotation</p:attrName>
                                        </p:attrNameLst>
                                      </p:cBhvr>
                                      <p:tavLst>
                                        <p:tav tm="0">
                                          <p:val>
                                            <p:fltVal val="90"/>
                                          </p:val>
                                        </p:tav>
                                        <p:tav tm="100000">
                                          <p:val>
                                            <p:fltVal val="0"/>
                                          </p:val>
                                        </p:tav>
                                      </p:tavLst>
                                    </p:anim>
                                    <p:animEffect transition="in" filter="fade">
                                      <p:cBhvr>
                                        <p:cTn id="10" dur="1000"/>
                                        <p:tgtEl>
                                          <p:spTgt spid="16386"/>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51202"/>
                                        </p:tgtEl>
                                        <p:attrNameLst>
                                          <p:attrName>style.visibility</p:attrName>
                                        </p:attrNameLst>
                                      </p:cBhvr>
                                      <p:to>
                                        <p:strVal val="visible"/>
                                      </p:to>
                                    </p:set>
                                    <p:animEffect transition="in" filter="diamond(in)">
                                      <p:cBhvr>
                                        <p:cTn id="15" dur="2000"/>
                                        <p:tgtEl>
                                          <p:spTgt spid="51202"/>
                                        </p:tgtEl>
                                      </p:cBhvr>
                                    </p:animEffect>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16387">
                                            <p:txEl>
                                              <p:pRg st="0" end="0"/>
                                            </p:txEl>
                                          </p:spTgt>
                                        </p:tgtEl>
                                        <p:attrNameLst>
                                          <p:attrName>style.visibility</p:attrName>
                                        </p:attrNameLst>
                                      </p:cBhvr>
                                      <p:to>
                                        <p:strVal val="visible"/>
                                      </p:to>
                                    </p:set>
                                    <p:anim calcmode="lin" valueType="num">
                                      <p:cBhvr>
                                        <p:cTn id="20" dur="1000" fill="hold"/>
                                        <p:tgtEl>
                                          <p:spTgt spid="16387">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16387">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1638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638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260648"/>
            <a:ext cx="8686800" cy="864096"/>
          </a:xfrm>
        </p:spPr>
        <p:txBody>
          <a:bodyPr>
            <a:noAutofit/>
          </a:bodyPr>
          <a:lstStyle/>
          <a:p>
            <a:pPr>
              <a:defRPr/>
            </a:pPr>
            <a:r>
              <a:rPr lang="es-MX" sz="3200" b="1" dirty="0" smtClean="0">
                <a:latin typeface="Tempus Sans ITC" pitchFamily="82" charset="0"/>
                <a:ea typeface="Tahoma" pitchFamily="34" charset="0"/>
                <a:cs typeface="Tahoma" pitchFamily="34" charset="0"/>
              </a:rPr>
              <a:t>Principios para mejorar nuestra comprensión:</a:t>
            </a:r>
            <a:endParaRPr lang="es-MX" sz="3200" dirty="0" smtClean="0">
              <a:latin typeface="Tempus Sans ITC" pitchFamily="82" charset="0"/>
            </a:endParaRPr>
          </a:p>
        </p:txBody>
      </p:sp>
      <p:sp>
        <p:nvSpPr>
          <p:cNvPr id="16387" name="Rectangle 3"/>
          <p:cNvSpPr>
            <a:spLocks noGrp="1" noChangeArrowheads="1"/>
          </p:cNvSpPr>
          <p:nvPr>
            <p:ph idx="1"/>
          </p:nvPr>
        </p:nvSpPr>
        <p:spPr>
          <a:xfrm>
            <a:off x="304800" y="1268760"/>
            <a:ext cx="8410604" cy="5232074"/>
          </a:xfrm>
        </p:spPr>
        <p:txBody>
          <a:bodyPr>
            <a:normAutofit/>
          </a:bodyPr>
          <a:lstStyle/>
          <a:p>
            <a:pPr marL="812800" lvl="0" indent="-812800">
              <a:lnSpc>
                <a:spcPct val="90000"/>
              </a:lnSpc>
              <a:buNone/>
              <a:defRPr/>
            </a:pPr>
            <a:r>
              <a:rPr lang="es-MX" sz="3600" dirty="0" smtClean="0"/>
              <a:t>9</a:t>
            </a:r>
            <a:r>
              <a:rPr lang="es-MX" sz="3600" dirty="0" smtClean="0"/>
              <a:t>)</a:t>
            </a:r>
            <a:r>
              <a:rPr lang="es-MX" sz="3600" dirty="0" smtClean="0"/>
              <a:t>	</a:t>
            </a:r>
            <a:r>
              <a:rPr lang="es-ES_tradnl" sz="3600" dirty="0" smtClean="0"/>
              <a:t> </a:t>
            </a:r>
            <a:r>
              <a:rPr lang="es-ES_tradnl" dirty="0" smtClean="0">
                <a:latin typeface="Tempus Sans ITC" pitchFamily="82" charset="0"/>
                <a:ea typeface="Tahoma" pitchFamily="34" charset="0"/>
                <a:cs typeface="Tahoma" pitchFamily="34" charset="0"/>
              </a:rPr>
              <a:t>Reconocer la </a:t>
            </a:r>
            <a:r>
              <a:rPr lang="es-ES_tradnl" b="1" dirty="0" smtClean="0">
                <a:latin typeface="Tempus Sans ITC" pitchFamily="82" charset="0"/>
                <a:ea typeface="Tahoma" pitchFamily="34" charset="0"/>
                <a:cs typeface="Tahoma" pitchFamily="34" charset="0"/>
              </a:rPr>
              <a:t>distancia entre el discurso moral y ético y la práctica que  hacemos  </a:t>
            </a:r>
            <a:r>
              <a:rPr lang="es-ES_tradnl" dirty="0" smtClean="0">
                <a:latin typeface="Tempus Sans ITC" pitchFamily="82" charset="0"/>
                <a:ea typeface="Tahoma" pitchFamily="34" charset="0"/>
                <a:cs typeface="Tahoma" pitchFamily="34" charset="0"/>
              </a:rPr>
              <a:t>en lo cotidiano, generando</a:t>
            </a:r>
            <a:r>
              <a:rPr lang="es-ES" dirty="0" smtClean="0">
                <a:latin typeface="Tempus Sans ITC" pitchFamily="82" charset="0"/>
                <a:ea typeface="Tahoma" pitchFamily="34" charset="0"/>
                <a:cs typeface="Tahoma" pitchFamily="34" charset="0"/>
              </a:rPr>
              <a:t> </a:t>
            </a:r>
            <a:r>
              <a:rPr lang="es-ES" dirty="0">
                <a:latin typeface="Tempus Sans ITC" pitchFamily="82" charset="0"/>
                <a:ea typeface="Tahoma" pitchFamily="34" charset="0"/>
                <a:cs typeface="Tahoma" pitchFamily="34" charset="0"/>
              </a:rPr>
              <a:t>un </a:t>
            </a:r>
            <a:r>
              <a:rPr lang="es-ES" b="1" dirty="0">
                <a:latin typeface="Tempus Sans ITC" pitchFamily="82" charset="0"/>
                <a:ea typeface="Tahoma" pitchFamily="34" charset="0"/>
                <a:cs typeface="Tahoma" pitchFamily="34" charset="0"/>
              </a:rPr>
              <a:t>discurso que pueda ser </a:t>
            </a:r>
            <a:r>
              <a:rPr lang="es-ES" b="1" i="1" dirty="0">
                <a:latin typeface="Tempus Sans ITC" pitchFamily="82" charset="0"/>
                <a:ea typeface="Tahoma" pitchFamily="34" charset="0"/>
                <a:cs typeface="Tahoma" pitchFamily="34" charset="0"/>
              </a:rPr>
              <a:t>vivido</a:t>
            </a:r>
            <a:r>
              <a:rPr lang="es-ES" b="1" dirty="0">
                <a:latin typeface="Tempus Sans ITC" pitchFamily="82" charset="0"/>
                <a:ea typeface="Tahoma" pitchFamily="34" charset="0"/>
                <a:cs typeface="Tahoma" pitchFamily="34" charset="0"/>
              </a:rPr>
              <a:t> por la misma persona a la vez que sea </a:t>
            </a:r>
            <a:r>
              <a:rPr lang="es-ES" b="1" i="1" dirty="0">
                <a:latin typeface="Tempus Sans ITC" pitchFamily="82" charset="0"/>
                <a:ea typeface="Tahoma" pitchFamily="34" charset="0"/>
                <a:cs typeface="Tahoma" pitchFamily="34" charset="0"/>
              </a:rPr>
              <a:t>comprendido</a:t>
            </a:r>
            <a:r>
              <a:rPr lang="es-ES" b="1" dirty="0">
                <a:latin typeface="Tempus Sans ITC" pitchFamily="82" charset="0"/>
                <a:ea typeface="Tahoma" pitchFamily="34" charset="0"/>
                <a:cs typeface="Tahoma" pitchFamily="34" charset="0"/>
              </a:rPr>
              <a:t> por los demás</a:t>
            </a:r>
            <a:r>
              <a:rPr lang="es-ES" dirty="0" smtClean="0">
                <a:latin typeface="Tempus Sans ITC" pitchFamily="82" charset="0"/>
                <a:ea typeface="Tahoma" pitchFamily="34" charset="0"/>
                <a:cs typeface="Tahoma" pitchFamily="34" charset="0"/>
              </a:rPr>
              <a:t>. Más allá de satanizar la religión del pueblo creyente – buscar su sentido pastoral.</a:t>
            </a:r>
            <a:endParaRPr lang="es-MX" dirty="0">
              <a:latin typeface="Tempus Sans ITC" pitchFamily="82" charset="0"/>
              <a:ea typeface="Tahoma" pitchFamily="34" charset="0"/>
              <a:cs typeface="Tahoma" pitchFamily="34" charset="0"/>
            </a:endParaRPr>
          </a:p>
          <a:p>
            <a:pPr marL="812800" indent="-812800">
              <a:lnSpc>
                <a:spcPct val="90000"/>
              </a:lnSpc>
              <a:buNone/>
              <a:defRPr/>
            </a:pPr>
            <a:r>
              <a:rPr lang="es-ES_tradnl" dirty="0" smtClean="0">
                <a:latin typeface="Tahoma" pitchFamily="34" charset="0"/>
                <a:ea typeface="Tahoma" pitchFamily="34" charset="0"/>
                <a:cs typeface="Tahoma" pitchFamily="34" charset="0"/>
              </a:rPr>
              <a:t> </a:t>
            </a:r>
            <a:endParaRPr lang="es-MX" dirty="0" smtClean="0">
              <a:latin typeface="Tahoma" pitchFamily="34" charset="0"/>
              <a:ea typeface="Tahoma" pitchFamily="34" charset="0"/>
              <a:cs typeface="Tahoma" pitchFamily="34" charset="0"/>
            </a:endParaRPr>
          </a:p>
          <a:p>
            <a:pPr marL="812800" indent="-812800" eaLnBrk="1" hangingPunct="1">
              <a:lnSpc>
                <a:spcPct val="90000"/>
              </a:lnSpc>
              <a:buFont typeface="Wingdings" pitchFamily="2" charset="2"/>
              <a:buNone/>
              <a:defRPr/>
            </a:pPr>
            <a:endParaRPr lang="es-MX" dirty="0" smtClean="0">
              <a:latin typeface="Tempus Sans ITC" pitchFamily="82" charset="0"/>
            </a:endParaRPr>
          </a:p>
          <a:p>
            <a:pPr marL="812800" indent="-812800" eaLnBrk="1" hangingPunct="1">
              <a:lnSpc>
                <a:spcPct val="90000"/>
              </a:lnSpc>
              <a:buNone/>
              <a:defRPr/>
            </a:pPr>
            <a:endParaRPr lang="es-MX" dirty="0" smtClean="0">
              <a:latin typeface="Tempus Sans ITC" pitchFamily="82" charset="0"/>
            </a:endParaRPr>
          </a:p>
        </p:txBody>
      </p:sp>
      <p:pic>
        <p:nvPicPr>
          <p:cNvPr id="7" name="Picture 2" descr="C:\Users\Elizabeth\Pictures\Fotos Guadalupe\RSCN0046.JPG"/>
          <p:cNvPicPr>
            <a:picLocks noChangeAspect="1" noChangeArrowheads="1"/>
          </p:cNvPicPr>
          <p:nvPr/>
        </p:nvPicPr>
        <p:blipFill>
          <a:blip r:embed="rId3" cstate="print"/>
          <a:srcRect/>
          <a:stretch>
            <a:fillRect/>
          </a:stretch>
        </p:blipFill>
        <p:spPr bwMode="auto">
          <a:xfrm>
            <a:off x="3347864" y="4581128"/>
            <a:ext cx="2592288" cy="19442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fltVal val="0"/>
                                          </p:val>
                                        </p:tav>
                                        <p:tav tm="100000">
                                          <p:val>
                                            <p:strVal val="#ppt_w"/>
                                          </p:val>
                                        </p:tav>
                                      </p:tavLst>
                                    </p:anim>
                                    <p:anim calcmode="lin" valueType="num">
                                      <p:cBhvr>
                                        <p:cTn id="8" dur="1000" fill="hold"/>
                                        <p:tgtEl>
                                          <p:spTgt spid="16386"/>
                                        </p:tgtEl>
                                        <p:attrNameLst>
                                          <p:attrName>ppt_h</p:attrName>
                                        </p:attrNameLst>
                                      </p:cBhvr>
                                      <p:tavLst>
                                        <p:tav tm="0">
                                          <p:val>
                                            <p:fltVal val="0"/>
                                          </p:val>
                                        </p:tav>
                                        <p:tav tm="100000">
                                          <p:val>
                                            <p:strVal val="#ppt_h"/>
                                          </p:val>
                                        </p:tav>
                                      </p:tavLst>
                                    </p:anim>
                                    <p:anim calcmode="lin" valueType="num">
                                      <p:cBhvr>
                                        <p:cTn id="9" dur="1000" fill="hold"/>
                                        <p:tgtEl>
                                          <p:spTgt spid="16386"/>
                                        </p:tgtEl>
                                        <p:attrNameLst>
                                          <p:attrName>style.rotation</p:attrName>
                                        </p:attrNameLst>
                                      </p:cBhvr>
                                      <p:tavLst>
                                        <p:tav tm="0">
                                          <p:val>
                                            <p:fltVal val="90"/>
                                          </p:val>
                                        </p:tav>
                                        <p:tav tm="100000">
                                          <p:val>
                                            <p:fltVal val="0"/>
                                          </p:val>
                                        </p:tav>
                                      </p:tavLst>
                                    </p:anim>
                                    <p:animEffect transition="in" filter="fade">
                                      <p:cBhvr>
                                        <p:cTn id="10" dur="1000"/>
                                        <p:tgtEl>
                                          <p:spTgt spid="16386"/>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6387">
                                            <p:txEl>
                                              <p:pRg st="0" end="0"/>
                                            </p:txEl>
                                          </p:spTgt>
                                        </p:tgtEl>
                                        <p:attrNameLst>
                                          <p:attrName>style.visibility</p:attrName>
                                        </p:attrNameLst>
                                      </p:cBhvr>
                                      <p:to>
                                        <p:strVal val="visible"/>
                                      </p:to>
                                    </p:set>
                                    <p:anim calcmode="lin" valueType="num">
                                      <p:cBhvr>
                                        <p:cTn id="15" dur="1000" fill="hold"/>
                                        <p:tgtEl>
                                          <p:spTgt spid="16387">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6387">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1638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638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6387">
                                            <p:txEl>
                                              <p:pRg st="1" end="1"/>
                                            </p:txEl>
                                          </p:spTgt>
                                        </p:tgtEl>
                                        <p:attrNameLst>
                                          <p:attrName>style.visibility</p:attrName>
                                        </p:attrNameLst>
                                      </p:cBhvr>
                                      <p:to>
                                        <p:strVal val="visible"/>
                                      </p:to>
                                    </p:set>
                                    <p:anim calcmode="lin" valueType="num">
                                      <p:cBhvr>
                                        <p:cTn id="23" dur="1000" fill="hold"/>
                                        <p:tgtEl>
                                          <p:spTgt spid="16387">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16387">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16387">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6387">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linds(horizont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457200" y="4214818"/>
            <a:ext cx="8229600" cy="1911345"/>
          </a:xfrm>
        </p:spPr>
        <p:txBody>
          <a:bodyPr>
            <a:normAutofit lnSpcReduction="10000"/>
          </a:bodyPr>
          <a:lstStyle/>
          <a:p>
            <a:pPr>
              <a:buNone/>
              <a:defRPr/>
            </a:pPr>
            <a:r>
              <a:rPr lang="es-MX" i="1" dirty="0" smtClean="0">
                <a:latin typeface="Tempus Sans ITC" pitchFamily="82" charset="0"/>
              </a:rPr>
              <a:t>Análisis de la realidad: </a:t>
            </a:r>
            <a:r>
              <a:rPr lang="es-ES_tradnl" i="1" dirty="0" smtClean="0">
                <a:latin typeface="Tempus Sans ITC" pitchFamily="82" charset="0"/>
                <a:ea typeface="Tahoma" pitchFamily="34" charset="0"/>
                <a:cs typeface="Tahoma" pitchFamily="34" charset="0"/>
              </a:rPr>
              <a:t>los gozos y las esperanzas, las tristezas y las angustias de las mujeres y los </a:t>
            </a:r>
            <a:r>
              <a:rPr lang="es-ES_tradnl" i="1" dirty="0" smtClean="0">
                <a:latin typeface="Tempus Sans ITC" pitchFamily="82" charset="0"/>
                <a:ea typeface="Tahoma" pitchFamily="34" charset="0"/>
                <a:cs typeface="Tahoma" pitchFamily="34" charset="0"/>
              </a:rPr>
              <a:t>hombres jóvenes </a:t>
            </a:r>
            <a:r>
              <a:rPr lang="es-ES_tradnl" i="1" dirty="0" smtClean="0">
                <a:latin typeface="Tempus Sans ITC" pitchFamily="82" charset="0"/>
                <a:ea typeface="Tahoma" pitchFamily="34" charset="0"/>
                <a:cs typeface="Tahoma" pitchFamily="34" charset="0"/>
              </a:rPr>
              <a:t>de nuestro </a:t>
            </a:r>
            <a:r>
              <a:rPr lang="es-ES_tradnl" i="1" dirty="0" smtClean="0">
                <a:latin typeface="Tempus Sans ITC" pitchFamily="82" charset="0"/>
                <a:ea typeface="Tahoma" pitchFamily="34" charset="0"/>
                <a:cs typeface="Tahoma" pitchFamily="34" charset="0"/>
              </a:rPr>
              <a:t>tiempo, </a:t>
            </a:r>
            <a:r>
              <a:rPr lang="es-ES_tradnl" b="1" i="1" dirty="0" smtClean="0">
                <a:latin typeface="Tempus Sans ITC" pitchFamily="82" charset="0"/>
                <a:ea typeface="Tahoma" pitchFamily="34" charset="0"/>
                <a:cs typeface="Tahoma" pitchFamily="34" charset="0"/>
              </a:rPr>
              <a:t>“los más pequeños de los hijos”</a:t>
            </a:r>
            <a:endParaRPr lang="es-MX" b="1" i="1" dirty="0" smtClean="0">
              <a:latin typeface="Tempus Sans ITC" pitchFamily="82" charset="0"/>
            </a:endParaRPr>
          </a:p>
        </p:txBody>
      </p:sp>
      <p:pic>
        <p:nvPicPr>
          <p:cNvPr id="4" name="Picture 2" descr="C:\Users\Miguel\Pictures\DSCN0047.JPG"/>
          <p:cNvPicPr>
            <a:picLocks noChangeAspect="1" noChangeArrowheads="1"/>
          </p:cNvPicPr>
          <p:nvPr/>
        </p:nvPicPr>
        <p:blipFill>
          <a:blip r:embed="rId2" cstate="print"/>
          <a:srcRect/>
          <a:stretch>
            <a:fillRect/>
          </a:stretch>
        </p:blipFill>
        <p:spPr bwMode="auto">
          <a:xfrm>
            <a:off x="2643174" y="1000488"/>
            <a:ext cx="3500462" cy="2625346"/>
          </a:xfrm>
          <a:prstGeom prst="rect">
            <a:avLst/>
          </a:prstGeom>
          <a:noFill/>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1"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diamond(in)">
                                      <p:cBhvr>
                                        <p:cTn id="12" dur="2000"/>
                                        <p:tgtEl>
                                          <p:spTgt spid="16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5"/>
          <p:cNvSpPr>
            <a:spLocks noGrp="1" noChangeArrowheads="1"/>
          </p:cNvSpPr>
          <p:nvPr>
            <p:ph type="title"/>
          </p:nvPr>
        </p:nvSpPr>
        <p:spPr/>
        <p:txBody>
          <a:bodyPr/>
          <a:lstStyle/>
          <a:p>
            <a:pPr eaLnBrk="1" hangingPunct="1">
              <a:defRPr/>
            </a:pPr>
            <a:endParaRPr lang="en-US" smtClean="0"/>
          </a:p>
        </p:txBody>
      </p:sp>
      <p:pic>
        <p:nvPicPr>
          <p:cNvPr id="3075" name="Picture 4" descr="DSC02711"/>
          <p:cNvPicPr>
            <a:picLocks noGrp="1" noChangeAspect="1" noChangeArrowheads="1"/>
          </p:cNvPicPr>
          <p:nvPr>
            <p:ph idx="1"/>
          </p:nvPr>
        </p:nvPicPr>
        <p:blipFill>
          <a:blip r:embed="rId2" cstate="print">
            <a:lum bright="50000" contrast="-60000"/>
          </a:blip>
          <a:srcRect/>
          <a:stretch>
            <a:fillRect/>
          </a:stretch>
        </p:blipFill>
        <p:spPr>
          <a:xfrm>
            <a:off x="0" y="0"/>
            <a:ext cx="9144000" cy="6858000"/>
          </a:xfrm>
          <a:noFill/>
        </p:spPr>
      </p:pic>
      <p:sp>
        <p:nvSpPr>
          <p:cNvPr id="7175" name="Text Box 7"/>
          <p:cNvSpPr txBox="1">
            <a:spLocks noChangeArrowheads="1"/>
          </p:cNvSpPr>
          <p:nvPr/>
        </p:nvSpPr>
        <p:spPr bwMode="auto">
          <a:xfrm>
            <a:off x="1116013" y="333375"/>
            <a:ext cx="6408737" cy="5693866"/>
          </a:xfrm>
          <a:prstGeom prst="rect">
            <a:avLst/>
          </a:prstGeom>
          <a:noFill/>
          <a:ln w="9525" algn="ctr">
            <a:noFill/>
            <a:miter lim="800000"/>
            <a:headEnd/>
            <a:tailEnd/>
          </a:ln>
        </p:spPr>
        <p:txBody>
          <a:bodyPr>
            <a:spAutoFit/>
          </a:bodyPr>
          <a:lstStyle/>
          <a:p>
            <a:endParaRPr lang="es-MX" sz="4000" dirty="0">
              <a:solidFill>
                <a:srgbClr val="000099"/>
              </a:solidFill>
              <a:latin typeface="Tempus Sans ITC" pitchFamily="82" charset="0"/>
            </a:endParaRPr>
          </a:p>
          <a:p>
            <a:r>
              <a:rPr lang="es-MX" sz="3600" i="1" dirty="0">
                <a:solidFill>
                  <a:srgbClr val="000099"/>
                </a:solidFill>
                <a:latin typeface="Tempus Sans ITC" pitchFamily="82" charset="0"/>
              </a:rPr>
              <a:t>Eran los mejores tiempos,</a:t>
            </a:r>
          </a:p>
          <a:p>
            <a:r>
              <a:rPr lang="es-MX" sz="3600" i="1" dirty="0">
                <a:solidFill>
                  <a:srgbClr val="000099"/>
                </a:solidFill>
                <a:latin typeface="Tempus Sans ITC" pitchFamily="82" charset="0"/>
              </a:rPr>
              <a:t>Eran los peores tiempos.</a:t>
            </a:r>
          </a:p>
          <a:p>
            <a:r>
              <a:rPr lang="es-MX" sz="3600" i="1" dirty="0">
                <a:solidFill>
                  <a:srgbClr val="000099"/>
                </a:solidFill>
                <a:latin typeface="Tempus Sans ITC" pitchFamily="82" charset="0"/>
              </a:rPr>
              <a:t>La era de la sabiduría,</a:t>
            </a:r>
          </a:p>
          <a:p>
            <a:r>
              <a:rPr lang="es-MX" sz="3600" i="1" dirty="0">
                <a:solidFill>
                  <a:srgbClr val="000099"/>
                </a:solidFill>
                <a:latin typeface="Tempus Sans ITC" pitchFamily="82" charset="0"/>
              </a:rPr>
              <a:t>La era de la insensatez.</a:t>
            </a:r>
          </a:p>
          <a:p>
            <a:r>
              <a:rPr lang="es-MX" sz="3600" i="1" dirty="0">
                <a:solidFill>
                  <a:srgbClr val="000099"/>
                </a:solidFill>
                <a:latin typeface="Tempus Sans ITC" pitchFamily="82" charset="0"/>
              </a:rPr>
              <a:t>Era la época de la creencia,</a:t>
            </a:r>
          </a:p>
          <a:p>
            <a:r>
              <a:rPr lang="es-MX" sz="3600" i="1" dirty="0">
                <a:solidFill>
                  <a:srgbClr val="000099"/>
                </a:solidFill>
                <a:latin typeface="Tempus Sans ITC" pitchFamily="82" charset="0"/>
              </a:rPr>
              <a:t>Era la época de la incredulidad.</a:t>
            </a:r>
          </a:p>
          <a:p>
            <a:r>
              <a:rPr lang="es-MX" sz="3600" i="1" dirty="0">
                <a:solidFill>
                  <a:srgbClr val="000099"/>
                </a:solidFill>
                <a:latin typeface="Tempus Sans ITC" pitchFamily="82" charset="0"/>
              </a:rPr>
              <a:t>Era la estación de la luz,</a:t>
            </a:r>
          </a:p>
          <a:p>
            <a:r>
              <a:rPr lang="es-MX" sz="3600" i="1" dirty="0">
                <a:solidFill>
                  <a:srgbClr val="000099"/>
                </a:solidFill>
                <a:latin typeface="Tempus Sans ITC" pitchFamily="82" charset="0"/>
              </a:rPr>
              <a:t>Era la estación de la oscuridad…</a:t>
            </a:r>
          </a:p>
          <a:p>
            <a:endParaRPr lang="es-MX" sz="3600" dirty="0">
              <a:solidFill>
                <a:srgbClr val="000099"/>
              </a:solidFill>
              <a:latin typeface="Tempus Sans ITC"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7175"/>
                                        </p:tgtEl>
                                        <p:attrNameLst>
                                          <p:attrName>style.visibility</p:attrName>
                                        </p:attrNameLst>
                                      </p:cBhvr>
                                      <p:to>
                                        <p:strVal val="visible"/>
                                      </p:to>
                                    </p:set>
                                    <p:anim calcmode="lin" valueType="num">
                                      <p:cBhvr>
                                        <p:cTn id="7" dur="1000" fill="hold"/>
                                        <p:tgtEl>
                                          <p:spTgt spid="7175"/>
                                        </p:tgtEl>
                                        <p:attrNameLst>
                                          <p:attrName>ppt_w</p:attrName>
                                        </p:attrNameLst>
                                      </p:cBhvr>
                                      <p:tavLst>
                                        <p:tav tm="0">
                                          <p:val>
                                            <p:fltVal val="0"/>
                                          </p:val>
                                        </p:tav>
                                        <p:tav tm="100000">
                                          <p:val>
                                            <p:strVal val="#ppt_w"/>
                                          </p:val>
                                        </p:tav>
                                      </p:tavLst>
                                    </p:anim>
                                    <p:anim calcmode="lin" valueType="num">
                                      <p:cBhvr>
                                        <p:cTn id="8" dur="1000" fill="hold"/>
                                        <p:tgtEl>
                                          <p:spTgt spid="7175"/>
                                        </p:tgtEl>
                                        <p:attrNameLst>
                                          <p:attrName>ppt_h</p:attrName>
                                        </p:attrNameLst>
                                      </p:cBhvr>
                                      <p:tavLst>
                                        <p:tav tm="0">
                                          <p:val>
                                            <p:fltVal val="0"/>
                                          </p:val>
                                        </p:tav>
                                        <p:tav tm="100000">
                                          <p:val>
                                            <p:strVal val="#ppt_h"/>
                                          </p:val>
                                        </p:tav>
                                      </p:tavLst>
                                    </p:anim>
                                    <p:anim calcmode="lin" valueType="num">
                                      <p:cBhvr>
                                        <p:cTn id="9" dur="1000" fill="hold"/>
                                        <p:tgtEl>
                                          <p:spTgt spid="717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7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endParaRPr lang="en-US" smtClean="0"/>
          </a:p>
        </p:txBody>
      </p:sp>
      <p:pic>
        <p:nvPicPr>
          <p:cNvPr id="4099" name="Picture 3" descr="DSC02711"/>
          <p:cNvPicPr>
            <a:picLocks noGrp="1" noChangeAspect="1" noChangeArrowheads="1"/>
          </p:cNvPicPr>
          <p:nvPr>
            <p:ph idx="1"/>
          </p:nvPr>
        </p:nvPicPr>
        <p:blipFill>
          <a:blip r:embed="rId2" cstate="print">
            <a:lum bright="50000" contrast="-60000"/>
          </a:blip>
          <a:srcRect/>
          <a:stretch>
            <a:fillRect/>
          </a:stretch>
        </p:blipFill>
        <p:spPr>
          <a:xfrm>
            <a:off x="0" y="0"/>
            <a:ext cx="9144000" cy="6858000"/>
          </a:xfrm>
          <a:noFill/>
        </p:spPr>
      </p:pic>
      <p:sp>
        <p:nvSpPr>
          <p:cNvPr id="9220" name="Text Box 4"/>
          <p:cNvSpPr txBox="1">
            <a:spLocks noChangeArrowheads="1"/>
          </p:cNvSpPr>
          <p:nvPr/>
        </p:nvSpPr>
        <p:spPr bwMode="auto">
          <a:xfrm>
            <a:off x="1239838" y="1700213"/>
            <a:ext cx="5997575" cy="3265487"/>
          </a:xfrm>
          <a:prstGeom prst="rect">
            <a:avLst/>
          </a:prstGeom>
          <a:noFill/>
          <a:ln w="9525" algn="ctr">
            <a:noFill/>
            <a:miter lim="800000"/>
            <a:headEnd/>
            <a:tailEnd/>
          </a:ln>
        </p:spPr>
        <p:txBody>
          <a:bodyPr>
            <a:spAutoFit/>
          </a:bodyPr>
          <a:lstStyle/>
          <a:p>
            <a:r>
              <a:rPr lang="es-MX" sz="3600" b="1" i="1">
                <a:solidFill>
                  <a:srgbClr val="000099"/>
                </a:solidFill>
                <a:latin typeface="Tempus Sans ITC" pitchFamily="82" charset="0"/>
              </a:rPr>
              <a:t>Era la primavera de la esperanza</a:t>
            </a:r>
          </a:p>
          <a:p>
            <a:r>
              <a:rPr lang="es-MX" sz="3600" b="1" i="1">
                <a:solidFill>
                  <a:srgbClr val="000099"/>
                </a:solidFill>
                <a:latin typeface="Tempus Sans ITC" pitchFamily="82" charset="0"/>
              </a:rPr>
              <a:t>Y el invierno de nuestra desesperación.</a:t>
            </a:r>
          </a:p>
          <a:p>
            <a:r>
              <a:rPr lang="es-MX" sz="3600" b="1" i="1">
                <a:solidFill>
                  <a:srgbClr val="000099"/>
                </a:solidFill>
                <a:latin typeface="Tempus Sans ITC" pitchFamily="82" charset="0"/>
              </a:rPr>
              <a:t>			</a:t>
            </a:r>
            <a:r>
              <a:rPr lang="es-MX" sz="2800">
                <a:solidFill>
                  <a:srgbClr val="000099"/>
                </a:solidFill>
                <a:latin typeface="Tempus Sans ITC" pitchFamily="82" charset="0"/>
              </a:rPr>
              <a:t>Charles Dickens</a:t>
            </a:r>
          </a:p>
          <a:p>
            <a:r>
              <a:rPr lang="es-MX" sz="2800" b="1">
                <a:solidFill>
                  <a:srgbClr val="000099"/>
                </a:solidFill>
                <a:latin typeface="Tempus Sans ITC" pitchFamily="82" charset="0"/>
              </a:rPr>
              <a:t>		</a:t>
            </a:r>
            <a:r>
              <a:rPr lang="es-MX" sz="2800" b="1" i="1">
                <a:solidFill>
                  <a:srgbClr val="000099"/>
                </a:solidFill>
                <a:latin typeface="Tempus Sans ITC" pitchFamily="82" charset="0"/>
              </a:rPr>
              <a:t>Historia de Dos ciudades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fade">
                                      <p:cBhvr>
                                        <p:cTn id="7" dur="2000"/>
                                        <p:tgtEl>
                                          <p:spTgt spid="9220"/>
                                        </p:tgtEl>
                                      </p:cBhvr>
                                    </p:animEffect>
                                    <p:anim calcmode="lin" valueType="num">
                                      <p:cBhvr>
                                        <p:cTn id="8" dur="2000" fill="hold"/>
                                        <p:tgtEl>
                                          <p:spTgt spid="9220"/>
                                        </p:tgtEl>
                                        <p:attrNameLst>
                                          <p:attrName>ppt_x</p:attrName>
                                        </p:attrNameLst>
                                      </p:cBhvr>
                                      <p:tavLst>
                                        <p:tav tm="0">
                                          <p:val>
                                            <p:strVal val="#ppt_x"/>
                                          </p:val>
                                        </p:tav>
                                        <p:tav tm="100000">
                                          <p:val>
                                            <p:strVal val="#ppt_x"/>
                                          </p:val>
                                        </p:tav>
                                      </p:tavLst>
                                    </p:anim>
                                    <p:anim calcmode="lin" valueType="num">
                                      <p:cBhvr>
                                        <p:cTn id="9" dur="2000" fill="hold"/>
                                        <p:tgtEl>
                                          <p:spTgt spid="92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s-MX" sz="3600" b="0" smtClean="0">
                <a:latin typeface="Tempus Sans ITC" pitchFamily="82" charset="0"/>
              </a:rPr>
              <a:t> Comprender la realidad puesto que…</a:t>
            </a:r>
          </a:p>
        </p:txBody>
      </p:sp>
      <p:sp>
        <p:nvSpPr>
          <p:cNvPr id="16387" name="Rectangle 3"/>
          <p:cNvSpPr>
            <a:spLocks noGrp="1" noChangeArrowheads="1"/>
          </p:cNvSpPr>
          <p:nvPr>
            <p:ph type="body" idx="1"/>
          </p:nvPr>
        </p:nvSpPr>
        <p:spPr/>
        <p:txBody>
          <a:bodyPr/>
          <a:lstStyle/>
          <a:p>
            <a:pPr eaLnBrk="1" hangingPunct="1">
              <a:defRPr/>
            </a:pPr>
            <a:r>
              <a:rPr lang="es-MX" dirty="0" smtClean="0">
                <a:latin typeface="Tempus Sans ITC" pitchFamily="82" charset="0"/>
              </a:rPr>
              <a:t>Incumbe a las comunidades cristianas analizar con objetividad la situación propia de su país, esclarecerla mediante la luz del la Palabra inalterable del Evangelio, deducir principios de reflexión, normas de juicio y directrices de acción según las enseñanzas sociales de la Iglesia.</a:t>
            </a:r>
          </a:p>
          <a:p>
            <a:pPr eaLnBrk="1" hangingPunct="1">
              <a:buFontTx/>
              <a:buNone/>
              <a:defRPr/>
            </a:pPr>
            <a:r>
              <a:rPr lang="es-MX" dirty="0" smtClean="0">
                <a:latin typeface="Tempus Sans ITC" pitchFamily="82" charset="0"/>
              </a:rPr>
              <a:t>                                  </a:t>
            </a:r>
            <a:r>
              <a:rPr lang="es-MX" i="1" dirty="0" smtClean="0">
                <a:latin typeface="Tempus Sans ITC" pitchFamily="82" charset="0"/>
              </a:rPr>
              <a:t> </a:t>
            </a:r>
            <a:r>
              <a:rPr lang="es-MX" i="1" dirty="0" err="1" smtClean="0">
                <a:latin typeface="Tempus Sans ITC" pitchFamily="82" charset="0"/>
              </a:rPr>
              <a:t>Octogesima</a:t>
            </a:r>
            <a:r>
              <a:rPr lang="es-MX" i="1" dirty="0" smtClean="0">
                <a:latin typeface="Tempus Sans ITC" pitchFamily="82" charset="0"/>
              </a:rPr>
              <a:t> </a:t>
            </a:r>
            <a:r>
              <a:rPr lang="es-MX" i="1" dirty="0" err="1" smtClean="0">
                <a:latin typeface="Tempus Sans ITC" pitchFamily="82" charset="0"/>
              </a:rPr>
              <a:t>Adveniens</a:t>
            </a:r>
            <a:r>
              <a:rPr lang="es-MX" i="1" dirty="0" smtClean="0">
                <a:latin typeface="Tempus Sans ITC" pitchFamily="82" charset="0"/>
              </a:rPr>
              <a:t>, 4</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800" decel="100000"/>
                                        <p:tgtEl>
                                          <p:spTgt spid="16386"/>
                                        </p:tgtEl>
                                      </p:cBhvr>
                                    </p:animEffect>
                                    <p:anim calcmode="lin" valueType="num">
                                      <p:cBhvr>
                                        <p:cTn id="8" dur="800" decel="100000" fill="hold"/>
                                        <p:tgtEl>
                                          <p:spTgt spid="16386"/>
                                        </p:tgtEl>
                                        <p:attrNameLst>
                                          <p:attrName>style.rotation</p:attrName>
                                        </p:attrNameLst>
                                      </p:cBhvr>
                                      <p:tavLst>
                                        <p:tav tm="0">
                                          <p:val>
                                            <p:fltVal val="-90"/>
                                          </p:val>
                                        </p:tav>
                                        <p:tav tm="100000">
                                          <p:val>
                                            <p:fltVal val="0"/>
                                          </p:val>
                                        </p:tav>
                                      </p:tavLst>
                                    </p:anim>
                                    <p:anim calcmode="lin" valueType="num">
                                      <p:cBhvr>
                                        <p:cTn id="9" dur="800" decel="100000" fill="hold"/>
                                        <p:tgtEl>
                                          <p:spTgt spid="16386"/>
                                        </p:tgtEl>
                                        <p:attrNameLst>
                                          <p:attrName>ppt_x</p:attrName>
                                        </p:attrNameLst>
                                      </p:cBhvr>
                                      <p:tavLst>
                                        <p:tav tm="0">
                                          <p:val>
                                            <p:strVal val="#ppt_x+0.4"/>
                                          </p:val>
                                        </p:tav>
                                        <p:tav tm="100000">
                                          <p:val>
                                            <p:strVal val="#ppt_x-0.05"/>
                                          </p:val>
                                        </p:tav>
                                      </p:tavLst>
                                    </p:anim>
                                    <p:anim calcmode="lin" valueType="num">
                                      <p:cBhvr>
                                        <p:cTn id="10" dur="800" decel="100000" fill="hold"/>
                                        <p:tgtEl>
                                          <p:spTgt spid="1638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638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638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6387">
                                            <p:txEl>
                                              <p:pRg st="0" end="0"/>
                                            </p:txEl>
                                          </p:spTgt>
                                        </p:tgtEl>
                                        <p:attrNameLst>
                                          <p:attrName>style.visibility</p:attrName>
                                        </p:attrNameLst>
                                      </p:cBhvr>
                                      <p:to>
                                        <p:strVal val="visible"/>
                                      </p:to>
                                    </p:set>
                                    <p:animEffect transition="in" filter="fade">
                                      <p:cBhvr>
                                        <p:cTn id="17" dur="1000"/>
                                        <p:tgtEl>
                                          <p:spTgt spid="16387">
                                            <p:txEl>
                                              <p:pRg st="0" end="0"/>
                                            </p:txEl>
                                          </p:spTgt>
                                        </p:tgtEl>
                                      </p:cBhvr>
                                    </p:animEffect>
                                    <p:anim calcmode="lin" valueType="num">
                                      <p:cBhvr>
                                        <p:cTn id="1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6387">
                                            <p:txEl>
                                              <p:pRg st="1" end="1"/>
                                            </p:txEl>
                                          </p:spTgt>
                                        </p:tgtEl>
                                        <p:attrNameLst>
                                          <p:attrName>style.visibility</p:attrName>
                                        </p:attrNameLst>
                                      </p:cBhvr>
                                      <p:to>
                                        <p:strVal val="visible"/>
                                      </p:to>
                                    </p:set>
                                    <p:animEffect transition="in" filter="fade">
                                      <p:cBhvr>
                                        <p:cTn id="24" dur="1000"/>
                                        <p:tgtEl>
                                          <p:spTgt spid="16387">
                                            <p:txEl>
                                              <p:pRg st="1" end="1"/>
                                            </p:txEl>
                                          </p:spTgt>
                                        </p:tgtEl>
                                      </p:cBhvr>
                                    </p:animEffect>
                                    <p:anim calcmode="lin" valueType="num">
                                      <p:cBhvr>
                                        <p:cTn id="25"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467545" y="1196753"/>
            <a:ext cx="7990656" cy="5232644"/>
          </a:xfrm>
        </p:spPr>
        <p:txBody>
          <a:bodyPr>
            <a:normAutofit fontScale="90000"/>
          </a:bodyPr>
          <a:lstStyle/>
          <a:p>
            <a:pPr eaLnBrk="1" hangingPunct="1">
              <a:defRPr/>
            </a:pPr>
            <a:r>
              <a:rPr lang="es-MX" sz="3200" dirty="0" smtClean="0">
                <a:latin typeface="Tempus Sans ITC" pitchFamily="82" charset="0"/>
              </a:rPr>
              <a:t/>
            </a:r>
            <a:br>
              <a:rPr lang="es-MX" sz="3200" dirty="0" smtClean="0">
                <a:latin typeface="Tempus Sans ITC" pitchFamily="82" charset="0"/>
              </a:rPr>
            </a:br>
            <a:r>
              <a:rPr lang="es-MX" sz="3200" dirty="0" smtClean="0">
                <a:latin typeface="Tempus Sans ITC" pitchFamily="82" charset="0"/>
              </a:rPr>
              <a:t>Similitudes entre países y personas, especialmente en lo referente a las relaciones con el mercado-mundo y sus efectos.</a:t>
            </a:r>
            <a:br>
              <a:rPr lang="es-MX" sz="3200" dirty="0" smtClean="0">
                <a:latin typeface="Tempus Sans ITC" pitchFamily="82" charset="0"/>
              </a:rPr>
            </a:br>
            <a:r>
              <a:rPr lang="es-MX" sz="3200" dirty="0" smtClean="0">
                <a:latin typeface="Tempus Sans ITC" pitchFamily="82" charset="0"/>
              </a:rPr>
              <a:t/>
            </a:r>
            <a:br>
              <a:rPr lang="es-MX" sz="3200" dirty="0" smtClean="0">
                <a:latin typeface="Tempus Sans ITC" pitchFamily="82" charset="0"/>
              </a:rPr>
            </a:br>
            <a:r>
              <a:rPr lang="es-MX" sz="3200" dirty="0" smtClean="0">
                <a:latin typeface="Tempus Sans ITC" pitchFamily="82" charset="0"/>
              </a:rPr>
              <a:t>Profundas diferencias sociales y culturales en la conformación de cada una.</a:t>
            </a:r>
            <a:br>
              <a:rPr lang="es-MX" sz="3200" dirty="0" smtClean="0">
                <a:latin typeface="Tempus Sans ITC" pitchFamily="82" charset="0"/>
              </a:rPr>
            </a:br>
            <a:r>
              <a:rPr lang="es-MX" sz="3200" dirty="0" smtClean="0">
                <a:latin typeface="Tempus Sans ITC" pitchFamily="82" charset="0"/>
              </a:rPr>
              <a:t/>
            </a:r>
            <a:br>
              <a:rPr lang="es-MX" sz="3200" dirty="0" smtClean="0">
                <a:latin typeface="Tempus Sans ITC" pitchFamily="82" charset="0"/>
              </a:rPr>
            </a:br>
            <a:r>
              <a:rPr lang="es-MX" sz="3200" dirty="0" smtClean="0">
                <a:latin typeface="Tempus Sans ITC" pitchFamily="82" charset="0"/>
              </a:rPr>
              <a:t/>
            </a:r>
            <a:br>
              <a:rPr lang="es-MX" sz="3200" dirty="0" smtClean="0">
                <a:latin typeface="Tempus Sans ITC" pitchFamily="82" charset="0"/>
              </a:rPr>
            </a:br>
            <a:r>
              <a:rPr lang="es-MX" sz="3200" dirty="0" smtClean="0">
                <a:latin typeface="Tempus Sans ITC" pitchFamily="82" charset="0"/>
              </a:rPr>
              <a:t>Así, se avanza más allá de la modernidad (y modernización de lo productivo), manteniendo muchas veces profundas raíces culturales.</a:t>
            </a:r>
            <a:r>
              <a:rPr lang="es-ES" sz="3200" dirty="0" smtClean="0">
                <a:latin typeface="Tempus Sans ITC" pitchFamily="82" charset="0"/>
              </a:rPr>
              <a:t/>
            </a:r>
            <a:br>
              <a:rPr lang="es-ES" sz="3200" dirty="0" smtClean="0">
                <a:latin typeface="Tempus Sans ITC" pitchFamily="82" charset="0"/>
              </a:rPr>
            </a:br>
            <a:r>
              <a:rPr lang="es-MX" sz="2800" dirty="0" smtClean="0">
                <a:latin typeface="Georgia" pitchFamily="18" charset="0"/>
              </a:rPr>
              <a:t/>
            </a:r>
            <a:br>
              <a:rPr lang="es-MX" sz="2800" dirty="0" smtClean="0">
                <a:latin typeface="Georgia" pitchFamily="18" charset="0"/>
              </a:rPr>
            </a:br>
            <a:endParaRPr lang="es-MX" sz="2800" dirty="0" smtClean="0">
              <a:latin typeface="Georgia" pitchFamily="18" charset="0"/>
            </a:endParaRPr>
          </a:p>
        </p:txBody>
      </p:sp>
      <p:sp>
        <p:nvSpPr>
          <p:cNvPr id="12292" name="Rectangle 4"/>
          <p:cNvSpPr>
            <a:spLocks noGrp="1" noChangeArrowheads="1"/>
          </p:cNvSpPr>
          <p:nvPr>
            <p:ph type="subTitle" idx="1"/>
          </p:nvPr>
        </p:nvSpPr>
        <p:spPr>
          <a:xfrm>
            <a:off x="1547813" y="332656"/>
            <a:ext cx="6400800" cy="720081"/>
          </a:xfrm>
        </p:spPr>
        <p:txBody>
          <a:bodyPr>
            <a:normAutofit/>
          </a:bodyPr>
          <a:lstStyle/>
          <a:p>
            <a:pPr eaLnBrk="1" hangingPunct="1">
              <a:defRPr/>
            </a:pPr>
            <a:r>
              <a:rPr lang="es-MX" sz="4000" b="1" dirty="0" smtClean="0">
                <a:latin typeface="Tempus Sans ITC" pitchFamily="82" charset="0"/>
              </a:rPr>
              <a:t>Nuestro mundo muestra: </a:t>
            </a:r>
          </a:p>
          <a:p>
            <a:pPr eaLnBrk="1" hangingPunct="1">
              <a:defRPr/>
            </a:pPr>
            <a:endParaRPr lang="es-MX" sz="4000" b="1" dirty="0" smtClean="0">
              <a:latin typeface="Georgia" pitchFamily="18" charset="0"/>
            </a:endParaRPr>
          </a:p>
        </p:txBody>
      </p:sp>
      <p:sp>
        <p:nvSpPr>
          <p:cNvPr id="4" name="3 Flecha abajo"/>
          <p:cNvSpPr/>
          <p:nvPr/>
        </p:nvSpPr>
        <p:spPr>
          <a:xfrm>
            <a:off x="3923928" y="2636912"/>
            <a:ext cx="122413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Flecha abajo"/>
          <p:cNvSpPr/>
          <p:nvPr/>
        </p:nvSpPr>
        <p:spPr>
          <a:xfrm>
            <a:off x="4067944" y="4077072"/>
            <a:ext cx="122413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Effect transition="in" filter="randombar(horizontal)">
                                      <p:cBhvr>
                                        <p:cTn id="7" dur="1000">
                                          <p:stCondLst>
                                            <p:cond delay="0"/>
                                          </p:stCondLst>
                                        </p:cTn>
                                        <p:tgtEl>
                                          <p:spTgt spid="122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2290"/>
                                        </p:tgtEl>
                                        <p:attrNameLst>
                                          <p:attrName>style.visibility</p:attrName>
                                        </p:attrNameLst>
                                      </p:cBhvr>
                                      <p:to>
                                        <p:strVal val="visible"/>
                                      </p:to>
                                    </p:set>
                                    <p:anim calcmode="lin" valueType="num">
                                      <p:cBhvr>
                                        <p:cTn id="12" dur="500" fill="hold"/>
                                        <p:tgtEl>
                                          <p:spTgt spid="12290"/>
                                        </p:tgtEl>
                                        <p:attrNameLst>
                                          <p:attrName>ppt_w</p:attrName>
                                        </p:attrNameLst>
                                      </p:cBhvr>
                                      <p:tavLst>
                                        <p:tav tm="0">
                                          <p:val>
                                            <p:fltVal val="0"/>
                                          </p:val>
                                        </p:tav>
                                        <p:tav tm="100000">
                                          <p:val>
                                            <p:strVal val="#ppt_w"/>
                                          </p:val>
                                        </p:tav>
                                      </p:tavLst>
                                    </p:anim>
                                    <p:anim calcmode="lin" valueType="num">
                                      <p:cBhvr>
                                        <p:cTn id="13" dur="500" fill="hold"/>
                                        <p:tgtEl>
                                          <p:spTgt spid="1229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2"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82550"/>
          </a:xfrm>
        </p:spPr>
        <p:txBody>
          <a:bodyPr>
            <a:normAutofit fontScale="90000"/>
          </a:bodyPr>
          <a:lstStyle/>
          <a:p>
            <a:pPr eaLnBrk="1" hangingPunct="1">
              <a:defRPr/>
            </a:pPr>
            <a:r>
              <a:rPr lang="es-MX" sz="4000" dirty="0" smtClean="0">
                <a:latin typeface="Tempus Sans ITC" pitchFamily="82" charset="0"/>
              </a:rPr>
              <a:t> </a:t>
            </a:r>
          </a:p>
        </p:txBody>
      </p:sp>
      <p:sp>
        <p:nvSpPr>
          <p:cNvPr id="19459" name="Rectangle 3"/>
          <p:cNvSpPr>
            <a:spLocks noGrp="1" noChangeArrowheads="1"/>
          </p:cNvSpPr>
          <p:nvPr>
            <p:ph type="body" idx="1"/>
          </p:nvPr>
        </p:nvSpPr>
        <p:spPr>
          <a:xfrm>
            <a:off x="457200" y="1643063"/>
            <a:ext cx="8229600" cy="4954587"/>
          </a:xfrm>
        </p:spPr>
        <p:txBody>
          <a:bodyPr/>
          <a:lstStyle/>
          <a:p>
            <a:pPr eaLnBrk="1" hangingPunct="1">
              <a:lnSpc>
                <a:spcPct val="90000"/>
              </a:lnSpc>
              <a:defRPr/>
            </a:pPr>
            <a:endParaRPr lang="es-MX" sz="2800" dirty="0" smtClean="0">
              <a:latin typeface="Tempus Sans ITC" pitchFamily="82" charset="0"/>
            </a:endParaRPr>
          </a:p>
          <a:p>
            <a:pPr eaLnBrk="1" hangingPunct="1">
              <a:lnSpc>
                <a:spcPct val="90000"/>
              </a:lnSpc>
              <a:buFontTx/>
              <a:buNone/>
              <a:defRPr/>
            </a:pPr>
            <a:endParaRPr lang="es-MX" sz="2800" dirty="0" smtClean="0"/>
          </a:p>
        </p:txBody>
      </p:sp>
      <p:pic>
        <p:nvPicPr>
          <p:cNvPr id="17412" name="Picture 4" descr="C:\Users\ELIZABETH\Pictures\La creación de Miguel ángel con un monstruo.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fade">
                                      <p:cBhvr>
                                        <p:cTn id="7" dur="2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445224"/>
            <a:ext cx="8229600" cy="720080"/>
          </a:xfrm>
        </p:spPr>
        <p:txBody>
          <a:bodyPr>
            <a:noAutofit/>
          </a:bodyPr>
          <a:lstStyle/>
          <a:p>
            <a:pPr algn="r"/>
            <a:r>
              <a:rPr lang="en-US" b="1" dirty="0" err="1" smtClean="0"/>
              <a:t>Religiosidad</a:t>
            </a:r>
            <a:r>
              <a:rPr lang="en-US" b="1" dirty="0" smtClean="0"/>
              <a:t> Popular Urbana</a:t>
            </a:r>
            <a:endParaRPr lang="en-US" b="1" dirty="0"/>
          </a:p>
        </p:txBody>
      </p:sp>
      <p:pic>
        <p:nvPicPr>
          <p:cNvPr id="134146" name="Picture 2" descr="http://mx.wrs.yahoo.com/_ylt=A0S0zu6GCs5NfTIAC8XO8Qt./SIG=12kee7pim/EXP=1305377542/**http%3a/tipsysociety.com/wp-content/uploads/2009/11/ak-virgen.png"/>
          <p:cNvPicPr>
            <a:picLocks noChangeAspect="1" noChangeArrowheads="1"/>
          </p:cNvPicPr>
          <p:nvPr/>
        </p:nvPicPr>
        <p:blipFill>
          <a:blip r:embed="rId2" cstate="print"/>
          <a:srcRect/>
          <a:stretch>
            <a:fillRect/>
          </a:stretch>
        </p:blipFill>
        <p:spPr bwMode="auto">
          <a:xfrm>
            <a:off x="5076056" y="1412776"/>
            <a:ext cx="2852316" cy="34508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34146"/>
                                        </p:tgtEl>
                                        <p:attrNameLst>
                                          <p:attrName>style.visibility</p:attrName>
                                        </p:attrNameLst>
                                      </p:cBhvr>
                                      <p:to>
                                        <p:strVal val="visible"/>
                                      </p:to>
                                    </p:set>
                                    <p:animEffect transition="in" filter="diamond(in)">
                                      <p:cBhvr>
                                        <p:cTn id="7" dur="2000"/>
                                        <p:tgtEl>
                                          <p:spTgt spid="13414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b="1" dirty="0" smtClean="0"/>
              <a:t>Las </a:t>
            </a:r>
            <a:r>
              <a:rPr lang="en-US" b="1" dirty="0" err="1" smtClean="0"/>
              <a:t>ciudades</a:t>
            </a:r>
            <a:r>
              <a:rPr lang="en-US" b="1" dirty="0" smtClean="0"/>
              <a:t> invisibles </a:t>
            </a:r>
            <a:r>
              <a:rPr lang="en-US" b="1" dirty="0" err="1" smtClean="0"/>
              <a:t>religiosas</a:t>
            </a:r>
            <a:endParaRPr lang="en-US" b="1" dirty="0"/>
          </a:p>
        </p:txBody>
      </p:sp>
      <p:pic>
        <p:nvPicPr>
          <p:cNvPr id="137218" name="Picture 2" descr="C:\Users\Elizabeth\Pictures\Virgen-de-Guadalupe[1].jpg"/>
          <p:cNvPicPr>
            <a:picLocks noGrp="1" noChangeAspect="1" noChangeArrowheads="1"/>
          </p:cNvPicPr>
          <p:nvPr>
            <p:ph idx="1"/>
          </p:nvPr>
        </p:nvPicPr>
        <p:blipFill>
          <a:blip r:embed="rId2" cstate="print"/>
          <a:srcRect/>
          <a:stretch>
            <a:fillRect/>
          </a:stretch>
        </p:blipFill>
        <p:spPr bwMode="auto">
          <a:xfrm>
            <a:off x="2771800" y="1556792"/>
            <a:ext cx="3096344" cy="1857806"/>
          </a:xfrm>
          <a:prstGeom prst="rect">
            <a:avLst/>
          </a:prstGeom>
          <a:noFill/>
        </p:spPr>
      </p:pic>
      <p:sp>
        <p:nvSpPr>
          <p:cNvPr id="5" name="4 CuadroTexto"/>
          <p:cNvSpPr txBox="1"/>
          <p:nvPr/>
        </p:nvSpPr>
        <p:spPr>
          <a:xfrm>
            <a:off x="683568" y="3645024"/>
            <a:ext cx="7848872" cy="2677656"/>
          </a:xfrm>
          <a:prstGeom prst="rect">
            <a:avLst/>
          </a:prstGeom>
          <a:noFill/>
        </p:spPr>
        <p:txBody>
          <a:bodyPr wrap="square" rtlCol="0">
            <a:spAutoFit/>
          </a:bodyPr>
          <a:lstStyle/>
          <a:p>
            <a:pPr algn="ctr"/>
            <a:r>
              <a:rPr lang="es-MX" sz="2800" dirty="0" smtClean="0"/>
              <a:t>Los grupos humanos, homogéneos, dispersos y mezclados,  forman distintos mundos en la urbe donde presentan rasgos culturales, valores, tradiciones, proyectos (o falta de ellos) a través de ritos y símbolos que los vinculan con la trascendencia.</a:t>
            </a:r>
            <a:endParaRPr lang="es-MX"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b="1" dirty="0" err="1" smtClean="0"/>
              <a:t>Símbolos</a:t>
            </a:r>
            <a:r>
              <a:rPr lang="en-US" b="1" dirty="0" smtClean="0"/>
              <a:t> </a:t>
            </a:r>
            <a:r>
              <a:rPr lang="en-US" b="1" dirty="0" err="1" smtClean="0"/>
              <a:t>religiosos</a:t>
            </a:r>
            <a:endParaRPr lang="en-US" b="1" dirty="0"/>
          </a:p>
        </p:txBody>
      </p:sp>
      <p:sp>
        <p:nvSpPr>
          <p:cNvPr id="3" name="2 Marcador de contenido"/>
          <p:cNvSpPr>
            <a:spLocks noGrp="1"/>
          </p:cNvSpPr>
          <p:nvPr>
            <p:ph idx="1"/>
          </p:nvPr>
        </p:nvSpPr>
        <p:spPr/>
        <p:txBody>
          <a:bodyPr/>
          <a:lstStyle/>
          <a:p>
            <a:pPr>
              <a:buNone/>
            </a:pPr>
            <a:r>
              <a:rPr lang="es-MX" dirty="0" smtClean="0"/>
              <a:t>Se presentan:</a:t>
            </a:r>
          </a:p>
          <a:p>
            <a:r>
              <a:rPr lang="es-MX" dirty="0" smtClean="0"/>
              <a:t>Al sentirnos débiles</a:t>
            </a:r>
          </a:p>
          <a:p>
            <a:r>
              <a:rPr lang="es-MX" dirty="0" smtClean="0"/>
              <a:t>Al sentirnos oprimidos</a:t>
            </a:r>
          </a:p>
          <a:p>
            <a:r>
              <a:rPr lang="es-MX" dirty="0" smtClean="0"/>
              <a:t>Al sentirnos anonadados</a:t>
            </a:r>
          </a:p>
          <a:p>
            <a:r>
              <a:rPr lang="es-MX" dirty="0" smtClean="0"/>
              <a:t>Al enfrentar problemas</a:t>
            </a:r>
          </a:p>
          <a:p>
            <a:r>
              <a:rPr lang="es-MX" dirty="0" smtClean="0"/>
              <a:t>Cuando sentimos miedo frente a la desgracia que consideramos invencible</a:t>
            </a:r>
            <a:endParaRPr lang="es-MX" dirty="0"/>
          </a:p>
        </p:txBody>
      </p:sp>
      <p:pic>
        <p:nvPicPr>
          <p:cNvPr id="4" name="Picture 2" descr="Go to fullsize image">
            <a:hlinkClick r:id="rId2"/>
          </p:cNvPr>
          <p:cNvPicPr>
            <a:picLocks noChangeAspect="1" noChangeArrowheads="1"/>
          </p:cNvPicPr>
          <p:nvPr/>
        </p:nvPicPr>
        <p:blipFill>
          <a:blip r:embed="rId3" cstate="print"/>
          <a:srcRect/>
          <a:stretch>
            <a:fillRect/>
          </a:stretch>
        </p:blipFill>
        <p:spPr bwMode="auto">
          <a:xfrm>
            <a:off x="5148064" y="1340768"/>
            <a:ext cx="3269627" cy="244780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8" presetClass="entr" presetSubtype="16"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diamond(in)">
                                      <p:cBhvr>
                                        <p:cTn id="4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Go to fullsize image">
            <a:hlinkClick r:id="rId2"/>
          </p:cNvPr>
          <p:cNvPicPr>
            <a:picLocks noChangeAspect="1" noChangeArrowheads="1"/>
          </p:cNvPicPr>
          <p:nvPr/>
        </p:nvPicPr>
        <p:blipFill>
          <a:blip r:embed="rId3" cstate="print"/>
          <a:srcRect/>
          <a:stretch>
            <a:fillRect/>
          </a:stretch>
        </p:blipFill>
        <p:spPr bwMode="auto">
          <a:xfrm>
            <a:off x="467544" y="2708920"/>
            <a:ext cx="3073363" cy="2448272"/>
          </a:xfrm>
          <a:prstGeom prst="rect">
            <a:avLst/>
          </a:prstGeom>
          <a:noFill/>
        </p:spPr>
      </p:pic>
      <p:sp>
        <p:nvSpPr>
          <p:cNvPr id="3" name="2 CuadroTexto"/>
          <p:cNvSpPr txBox="1"/>
          <p:nvPr/>
        </p:nvSpPr>
        <p:spPr>
          <a:xfrm>
            <a:off x="3995936" y="620688"/>
            <a:ext cx="4968552" cy="6124754"/>
          </a:xfrm>
          <a:prstGeom prst="rect">
            <a:avLst/>
          </a:prstGeom>
          <a:noFill/>
        </p:spPr>
        <p:txBody>
          <a:bodyPr wrap="square" rtlCol="0">
            <a:spAutoFit/>
          </a:bodyPr>
          <a:lstStyle/>
          <a:p>
            <a:r>
              <a:rPr lang="es-MX" sz="2800" dirty="0" smtClean="0"/>
              <a:t>Ante  </a:t>
            </a:r>
            <a:r>
              <a:rPr lang="es-MX" sz="2800" dirty="0" smtClean="0"/>
              <a:t>esto, </a:t>
            </a:r>
            <a:r>
              <a:rPr lang="es-MX" sz="2800" dirty="0" smtClean="0"/>
              <a:t>la persona se enfrenta al caos con fe en función de sus necesidades.  Y la fe da </a:t>
            </a:r>
            <a:r>
              <a:rPr lang="es-MX" sz="2800" i="1" dirty="0" smtClean="0"/>
              <a:t>“una agarradera”, </a:t>
            </a:r>
            <a:r>
              <a:rPr lang="es-MX" sz="2800" dirty="0" smtClean="0"/>
              <a:t>una forma de imaginarse en su ser y su </a:t>
            </a:r>
            <a:r>
              <a:rPr lang="es-MX" sz="2800" dirty="0" smtClean="0"/>
              <a:t>vivir y de sufrirlo y celebrarlo.</a:t>
            </a:r>
            <a:endParaRPr lang="es-MX" sz="2800" dirty="0" smtClean="0"/>
          </a:p>
          <a:p>
            <a:r>
              <a:rPr lang="es-MX" sz="2800" dirty="0" smtClean="0"/>
              <a:t>Las Ciudades </a:t>
            </a:r>
            <a:r>
              <a:rPr lang="es-MX" sz="2800" dirty="0" smtClean="0"/>
              <a:t>que </a:t>
            </a:r>
            <a:r>
              <a:rPr lang="es-MX" sz="2800" dirty="0" smtClean="0"/>
              <a:t>rodean </a:t>
            </a:r>
            <a:r>
              <a:rPr lang="es-MX" sz="2800" dirty="0" smtClean="0"/>
              <a:t>a la Villa de Guadalupe </a:t>
            </a:r>
            <a:r>
              <a:rPr lang="es-MX" sz="2800" dirty="0" smtClean="0"/>
              <a:t>, a San Hipólito, San Agustín, </a:t>
            </a:r>
            <a:r>
              <a:rPr lang="es-MX" sz="2800" dirty="0" err="1" smtClean="0"/>
              <a:t>Chalma</a:t>
            </a:r>
            <a:r>
              <a:rPr lang="es-MX" sz="2800" dirty="0" smtClean="0"/>
              <a:t>, Zapopan, San Juan de los Lagos, </a:t>
            </a:r>
            <a:r>
              <a:rPr lang="es-MX" sz="2800" dirty="0" err="1" smtClean="0"/>
              <a:t>Juquila</a:t>
            </a:r>
            <a:r>
              <a:rPr lang="es-MX" sz="2800" dirty="0" smtClean="0"/>
              <a:t>, tienen </a:t>
            </a:r>
            <a:r>
              <a:rPr lang="es-MX" sz="2800" dirty="0" smtClean="0"/>
              <a:t>sus propios mitos, ritos y símbolos que se vinculan con ella.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38242"/>
                                        </p:tgtEl>
                                        <p:attrNameLst>
                                          <p:attrName>style.visibility</p:attrName>
                                        </p:attrNameLst>
                                      </p:cBhvr>
                                      <p:to>
                                        <p:strVal val="visible"/>
                                      </p:to>
                                    </p:set>
                                    <p:animEffect transition="in" filter="diamond(in)">
                                      <p:cBhvr>
                                        <p:cTn id="7" dur="2000"/>
                                        <p:tgtEl>
                                          <p:spTgt spid="13824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b="1" dirty="0" smtClean="0"/>
              <a:t>¿</a:t>
            </a:r>
            <a:r>
              <a:rPr lang="en-US" b="1" dirty="0" err="1" smtClean="0"/>
              <a:t>Quiénes</a:t>
            </a:r>
            <a:r>
              <a:rPr lang="en-US" b="1" dirty="0" smtClean="0"/>
              <a:t> </a:t>
            </a:r>
            <a:r>
              <a:rPr lang="en-US" b="1" dirty="0" err="1" smtClean="0"/>
              <a:t>forman</a:t>
            </a:r>
            <a:r>
              <a:rPr lang="en-US" b="1" dirty="0" smtClean="0"/>
              <a:t> </a:t>
            </a:r>
            <a:r>
              <a:rPr lang="en-US" b="1" dirty="0" err="1" smtClean="0"/>
              <a:t>l</a:t>
            </a:r>
            <a:r>
              <a:rPr lang="en-US" b="1" dirty="0" err="1" smtClean="0"/>
              <a:t>as</a:t>
            </a:r>
            <a:r>
              <a:rPr lang="en-US" b="1" dirty="0" smtClean="0"/>
              <a:t> </a:t>
            </a:r>
            <a:r>
              <a:rPr lang="en-US" b="1" dirty="0" err="1" smtClean="0"/>
              <a:t>ciudades</a:t>
            </a:r>
            <a:r>
              <a:rPr lang="en-US" b="1" dirty="0" smtClean="0"/>
              <a:t> </a:t>
            </a:r>
            <a:r>
              <a:rPr lang="en-US" b="1" dirty="0" smtClean="0"/>
              <a:t>invisibles?</a:t>
            </a:r>
            <a:endParaRPr lang="en-US" b="1" dirty="0"/>
          </a:p>
        </p:txBody>
      </p:sp>
      <p:sp>
        <p:nvSpPr>
          <p:cNvPr id="3" name="2 Marcador de contenido"/>
          <p:cNvSpPr>
            <a:spLocks noGrp="1"/>
          </p:cNvSpPr>
          <p:nvPr>
            <p:ph idx="1"/>
          </p:nvPr>
        </p:nvSpPr>
        <p:spPr/>
        <p:txBody>
          <a:bodyPr/>
          <a:lstStyle/>
          <a:p>
            <a:pPr>
              <a:buFont typeface="Wingdings" pitchFamily="2" charset="2"/>
              <a:buChar char="Ø"/>
            </a:pPr>
            <a:r>
              <a:rPr lang="es-MX" dirty="0" smtClean="0"/>
              <a:t>Migrantes de los pueblos llegados a la urbe que encuentran sentido en regresar a su pasado religioso.</a:t>
            </a:r>
          </a:p>
          <a:p>
            <a:pPr>
              <a:buFont typeface="Wingdings" pitchFamily="2" charset="2"/>
              <a:buChar char="Ø"/>
            </a:pPr>
            <a:r>
              <a:rPr lang="es-MX" dirty="0" smtClean="0"/>
              <a:t>Quienes nacen en la urbe y buscan sentido en la mezcla entre el pasado religioso heredado y la modernidad urbana.</a:t>
            </a:r>
          </a:p>
          <a:p>
            <a:pPr>
              <a:buFont typeface="Wingdings" pitchFamily="2" charset="2"/>
              <a:buChar char="Ø"/>
            </a:pPr>
            <a:r>
              <a:rPr lang="es-MX" dirty="0" smtClean="0"/>
              <a:t>Quienes encuentran sentido en las sectas o nuevos movimientos religiosos.</a:t>
            </a: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b="1" dirty="0" smtClean="0"/>
              <a:t>Las </a:t>
            </a:r>
            <a:r>
              <a:rPr lang="en-US" b="1" dirty="0" err="1" smtClean="0"/>
              <a:t>ciudades</a:t>
            </a:r>
            <a:r>
              <a:rPr lang="en-US" b="1" dirty="0" smtClean="0"/>
              <a:t> invisibles</a:t>
            </a:r>
            <a:endParaRPr lang="en-US" b="1" dirty="0"/>
          </a:p>
        </p:txBody>
      </p:sp>
      <p:sp>
        <p:nvSpPr>
          <p:cNvPr id="3" name="2 Marcador de contenido"/>
          <p:cNvSpPr>
            <a:spLocks noGrp="1"/>
          </p:cNvSpPr>
          <p:nvPr>
            <p:ph idx="1"/>
          </p:nvPr>
        </p:nvSpPr>
        <p:spPr/>
        <p:txBody>
          <a:bodyPr/>
          <a:lstStyle/>
          <a:p>
            <a:pPr>
              <a:buFont typeface="Wingdings" pitchFamily="2" charset="2"/>
              <a:buChar char="Ø"/>
            </a:pPr>
            <a:r>
              <a:rPr lang="es-MX" dirty="0" smtClean="0"/>
              <a:t>La Modernidad ilustrada que </a:t>
            </a:r>
            <a:r>
              <a:rPr lang="es-MX" dirty="0" err="1" smtClean="0"/>
              <a:t>profaniza</a:t>
            </a:r>
            <a:r>
              <a:rPr lang="es-MX" dirty="0" smtClean="0"/>
              <a:t> los ritos y símbolos</a:t>
            </a:r>
          </a:p>
          <a:p>
            <a:pPr>
              <a:buFont typeface="Wingdings" pitchFamily="2" charset="2"/>
              <a:buChar char="Ø"/>
            </a:pPr>
            <a:r>
              <a:rPr lang="es-MX" dirty="0" smtClean="0"/>
              <a:t>Los postmodernos que disfrutan hedonistamente de la urbe</a:t>
            </a:r>
          </a:p>
          <a:p>
            <a:pPr>
              <a:buFont typeface="Wingdings" pitchFamily="2" charset="2"/>
              <a:buChar char="Ø"/>
            </a:pPr>
            <a:r>
              <a:rPr lang="es-MX" dirty="0" smtClean="0"/>
              <a:t>Quienes buscan regresar a “lo debido”</a:t>
            </a:r>
          </a:p>
          <a:p>
            <a:pPr>
              <a:buFont typeface="Wingdings" pitchFamily="2" charset="2"/>
              <a:buChar char="Ø"/>
            </a:pPr>
            <a:r>
              <a:rPr lang="es-MX" dirty="0" smtClean="0"/>
              <a:t>Los que no encuentran sentido alguno en su vida y huyen de ella, se apartan o la destruyen.</a:t>
            </a: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Go to fullsize image">
            <a:hlinkClick r:id="rId2"/>
          </p:cNvPr>
          <p:cNvPicPr>
            <a:picLocks noChangeAspect="1" noChangeArrowheads="1"/>
          </p:cNvPicPr>
          <p:nvPr/>
        </p:nvPicPr>
        <p:blipFill>
          <a:blip r:embed="rId3" cstate="print"/>
          <a:srcRect/>
          <a:stretch>
            <a:fillRect/>
          </a:stretch>
        </p:blipFill>
        <p:spPr bwMode="auto">
          <a:xfrm>
            <a:off x="1115616" y="836712"/>
            <a:ext cx="2448272" cy="3264365"/>
          </a:xfrm>
          <a:prstGeom prst="rect">
            <a:avLst/>
          </a:prstGeom>
          <a:noFill/>
        </p:spPr>
      </p:pic>
      <p:pic>
        <p:nvPicPr>
          <p:cNvPr id="143364" name="Picture 4" descr="Go to fullsize image">
            <a:hlinkClick r:id="rId4"/>
          </p:cNvPr>
          <p:cNvPicPr>
            <a:picLocks noChangeAspect="1" noChangeArrowheads="1"/>
          </p:cNvPicPr>
          <p:nvPr/>
        </p:nvPicPr>
        <p:blipFill>
          <a:blip r:embed="rId5" cstate="print"/>
          <a:srcRect/>
          <a:stretch>
            <a:fillRect/>
          </a:stretch>
        </p:blipFill>
        <p:spPr bwMode="auto">
          <a:xfrm>
            <a:off x="4856903" y="2708920"/>
            <a:ext cx="3516232" cy="338437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b="1" dirty="0" smtClean="0"/>
              <a:t>En </a:t>
            </a:r>
            <a:r>
              <a:rPr lang="en-US" b="1" dirty="0" err="1" smtClean="0"/>
              <a:t>América</a:t>
            </a:r>
            <a:r>
              <a:rPr lang="en-US" b="1" dirty="0" smtClean="0"/>
              <a:t> Latina y en </a:t>
            </a:r>
            <a:r>
              <a:rPr lang="en-US" b="1" dirty="0" err="1" smtClean="0"/>
              <a:t>nuestro</a:t>
            </a:r>
            <a:r>
              <a:rPr lang="en-US" b="1" dirty="0" smtClean="0"/>
              <a:t> México</a:t>
            </a:r>
            <a:endParaRPr lang="en-US" b="1" dirty="0"/>
          </a:p>
        </p:txBody>
      </p:sp>
      <p:sp>
        <p:nvSpPr>
          <p:cNvPr id="3" name="2 Marcador de contenido"/>
          <p:cNvSpPr>
            <a:spLocks noGrp="1"/>
          </p:cNvSpPr>
          <p:nvPr>
            <p:ph idx="1"/>
          </p:nvPr>
        </p:nvSpPr>
        <p:spPr/>
        <p:txBody>
          <a:bodyPr/>
          <a:lstStyle/>
          <a:p>
            <a:pPr>
              <a:buNone/>
            </a:pPr>
            <a:r>
              <a:rPr lang="es-MX" dirty="0" smtClean="0"/>
              <a:t>Características:</a:t>
            </a:r>
          </a:p>
          <a:p>
            <a:pPr>
              <a:buFont typeface="Wingdings" pitchFamily="2" charset="2"/>
              <a:buChar char="v"/>
            </a:pPr>
            <a:r>
              <a:rPr lang="es-MX" b="1" dirty="0" smtClean="0"/>
              <a:t>La persistencia de las teogonía y cosmogonías indígenas</a:t>
            </a:r>
            <a:r>
              <a:rPr lang="es-MX" dirty="0" smtClean="0"/>
              <a:t>: diosas madres, rituales con muertos, la sangre como semilla creadora, la protección de los dioses activos, la ceniza como protección, el Dios esperado</a:t>
            </a:r>
          </a:p>
          <a:p>
            <a:pPr algn="ctr">
              <a:buNone/>
            </a:pPr>
            <a:r>
              <a:rPr lang="es-MX" sz="4000" b="1" dirty="0" smtClean="0"/>
              <a:t>¿Inculturación, </a:t>
            </a:r>
            <a:r>
              <a:rPr lang="es-MX" sz="4000" b="1" dirty="0" err="1" smtClean="0"/>
              <a:t>indigenación</a:t>
            </a:r>
            <a:r>
              <a:rPr lang="es-MX" sz="4000" b="1" dirty="0" smtClean="0"/>
              <a:t> o evangelización?</a:t>
            </a:r>
            <a:endParaRPr lang="es-MX"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b="1" dirty="0" smtClean="0"/>
              <a:t>En </a:t>
            </a:r>
            <a:r>
              <a:rPr lang="en-US" b="1" dirty="0" err="1" smtClean="0"/>
              <a:t>América</a:t>
            </a:r>
            <a:r>
              <a:rPr lang="en-US" b="1" dirty="0" smtClean="0"/>
              <a:t> Latina y en </a:t>
            </a:r>
            <a:r>
              <a:rPr lang="en-US" b="1" dirty="0" err="1" smtClean="0"/>
              <a:t>nuestro</a:t>
            </a:r>
            <a:r>
              <a:rPr lang="en-US" b="1" dirty="0" smtClean="0"/>
              <a:t> México</a:t>
            </a:r>
            <a:endParaRPr lang="en-US" b="1" dirty="0"/>
          </a:p>
        </p:txBody>
      </p:sp>
      <p:sp>
        <p:nvSpPr>
          <p:cNvPr id="3" name="2 Marcador de contenido"/>
          <p:cNvSpPr>
            <a:spLocks noGrp="1"/>
          </p:cNvSpPr>
          <p:nvPr>
            <p:ph idx="1"/>
          </p:nvPr>
        </p:nvSpPr>
        <p:spPr>
          <a:xfrm>
            <a:off x="457200" y="1412776"/>
            <a:ext cx="8229600" cy="5184576"/>
          </a:xfrm>
        </p:spPr>
        <p:txBody>
          <a:bodyPr>
            <a:normAutofit fontScale="92500" lnSpcReduction="10000"/>
          </a:bodyPr>
          <a:lstStyle/>
          <a:p>
            <a:pPr>
              <a:buNone/>
            </a:pPr>
            <a:r>
              <a:rPr lang="es-MX" dirty="0" smtClean="0"/>
              <a:t>Características:</a:t>
            </a:r>
          </a:p>
          <a:p>
            <a:pPr>
              <a:buFont typeface="Wingdings" pitchFamily="2" charset="2"/>
              <a:buChar char="v"/>
            </a:pPr>
            <a:r>
              <a:rPr lang="es-MX" dirty="0" smtClean="0"/>
              <a:t>Verdad y fe cristiana compartidas heredadas de los S. XVI y XVII: Posadas, representación de la Pasión</a:t>
            </a:r>
          </a:p>
          <a:p>
            <a:pPr>
              <a:buFont typeface="Wingdings" pitchFamily="2" charset="2"/>
              <a:buChar char="v"/>
            </a:pPr>
            <a:r>
              <a:rPr lang="es-MX" dirty="0" smtClean="0"/>
              <a:t>Herencia de religiosidad de Extremadura (conquistadores):  V. Guadalupe de los Remedios</a:t>
            </a:r>
          </a:p>
          <a:p>
            <a:pPr>
              <a:buFont typeface="Wingdings" pitchFamily="2" charset="2"/>
              <a:buChar char="v"/>
            </a:pPr>
            <a:r>
              <a:rPr lang="es-MX" dirty="0" smtClean="0"/>
              <a:t>Herencia de Religiosidad Sevillana (frailes misioneros): Santuarios y peregrinaciones</a:t>
            </a:r>
          </a:p>
          <a:p>
            <a:pPr>
              <a:buFont typeface="Wingdings" pitchFamily="2" charset="2"/>
              <a:buChar char="v"/>
            </a:pPr>
            <a:r>
              <a:rPr lang="es-MX" dirty="0" smtClean="0"/>
              <a:t>Huellas árabes y judías: cantos y lamentos al Creador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81128"/>
            <a:ext cx="8229600" cy="1512168"/>
          </a:xfrm>
        </p:spPr>
        <p:txBody>
          <a:bodyPr>
            <a:normAutofit/>
          </a:bodyPr>
          <a:lstStyle/>
          <a:p>
            <a:pPr algn="r"/>
            <a:r>
              <a:rPr lang="en-US" dirty="0" err="1" smtClean="0"/>
              <a:t>A</a:t>
            </a:r>
            <a:r>
              <a:rPr lang="en-US" dirty="0" err="1" smtClean="0"/>
              <a:t>lgunas</a:t>
            </a:r>
            <a:r>
              <a:rPr lang="en-US" dirty="0" smtClean="0"/>
              <a:t> de </a:t>
            </a:r>
            <a:r>
              <a:rPr lang="en-US" dirty="0" err="1" smtClean="0"/>
              <a:t>nuestras</a:t>
            </a:r>
            <a:r>
              <a:rPr lang="en-US" dirty="0" smtClean="0"/>
              <a:t> </a:t>
            </a:r>
            <a:r>
              <a:rPr lang="en-US" dirty="0" err="1" smtClean="0"/>
              <a:t>ciudades</a:t>
            </a:r>
            <a:r>
              <a:rPr lang="en-US" dirty="0" smtClean="0"/>
              <a:t> invisibles…</a:t>
            </a:r>
            <a:endParaRPr lang="en-US" dirty="0"/>
          </a:p>
        </p:txBody>
      </p:sp>
      <p:pic>
        <p:nvPicPr>
          <p:cNvPr id="145410" name="Picture 2" descr="Go to fullsize image">
            <a:hlinkClick r:id="rId2"/>
          </p:cNvPr>
          <p:cNvPicPr>
            <a:picLocks noChangeAspect="1" noChangeArrowheads="1"/>
          </p:cNvPicPr>
          <p:nvPr/>
        </p:nvPicPr>
        <p:blipFill>
          <a:blip r:embed="rId3" cstate="print"/>
          <a:srcRect/>
          <a:stretch>
            <a:fillRect/>
          </a:stretch>
        </p:blipFill>
        <p:spPr bwMode="auto">
          <a:xfrm>
            <a:off x="5148064" y="1484784"/>
            <a:ext cx="2088232" cy="273866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45410"/>
                                        </p:tgtEl>
                                        <p:attrNameLst>
                                          <p:attrName>style.visibility</p:attrName>
                                        </p:attrNameLst>
                                      </p:cBhvr>
                                      <p:to>
                                        <p:strVal val="visible"/>
                                      </p:to>
                                    </p:set>
                                    <p:animEffect transition="in" filter="diamond(in)">
                                      <p:cBhvr>
                                        <p:cTn id="7" dur="2000"/>
                                        <p:tgtEl>
                                          <p:spTgt spid="14541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sz="3600" b="1" dirty="0" smtClean="0"/>
              <a:t/>
            </a:r>
            <a:br>
              <a:rPr lang="en-US" sz="3600" b="1" dirty="0" smtClean="0"/>
            </a:br>
            <a:r>
              <a:rPr lang="en-US" sz="3600" b="1" dirty="0" smtClean="0"/>
              <a:t>Los </a:t>
            </a:r>
            <a:r>
              <a:rPr lang="en-US" sz="3600" b="1" dirty="0" err="1" smtClean="0"/>
              <a:t>migrantes</a:t>
            </a:r>
            <a:r>
              <a:rPr lang="en-US" sz="3600" b="1" dirty="0" smtClean="0"/>
              <a:t>  </a:t>
            </a:r>
            <a:r>
              <a:rPr lang="en-US" sz="3600" b="1" dirty="0" err="1" smtClean="0"/>
              <a:t>recién</a:t>
            </a:r>
            <a:r>
              <a:rPr lang="en-US" sz="3600" b="1" dirty="0" smtClean="0"/>
              <a:t> </a:t>
            </a:r>
            <a:r>
              <a:rPr lang="en-US" sz="3600" b="1" dirty="0" err="1" smtClean="0"/>
              <a:t>llegados</a:t>
            </a:r>
            <a:r>
              <a:rPr lang="en-US" sz="3600" b="1" dirty="0" smtClean="0"/>
              <a:t> </a:t>
            </a:r>
            <a:r>
              <a:rPr lang="en-US" sz="3600" b="1" dirty="0" err="1" smtClean="0"/>
              <a:t>que</a:t>
            </a:r>
            <a:r>
              <a:rPr lang="en-US" sz="3600" b="1" dirty="0" smtClean="0"/>
              <a:t> </a:t>
            </a:r>
            <a:r>
              <a:rPr lang="en-US" sz="3600" b="1" dirty="0" err="1" smtClean="0"/>
              <a:t>encuentran</a:t>
            </a:r>
            <a:r>
              <a:rPr lang="en-US" sz="3600" b="1" dirty="0" smtClean="0"/>
              <a:t> </a:t>
            </a:r>
            <a:r>
              <a:rPr lang="en-US" sz="3600" b="1" dirty="0" err="1" smtClean="0"/>
              <a:t>sentido</a:t>
            </a:r>
            <a:r>
              <a:rPr lang="en-US" sz="3600" b="1" dirty="0" smtClean="0"/>
              <a:t> de </a:t>
            </a:r>
            <a:r>
              <a:rPr lang="en-US" sz="3600" b="1" dirty="0" err="1" smtClean="0"/>
              <a:t>vida</a:t>
            </a:r>
            <a:r>
              <a:rPr lang="en-US" sz="3600" b="1" dirty="0" smtClean="0"/>
              <a:t> en </a:t>
            </a:r>
            <a:r>
              <a:rPr lang="en-US" sz="3600" b="1" dirty="0" err="1" smtClean="0"/>
              <a:t>su</a:t>
            </a:r>
            <a:r>
              <a:rPr lang="en-US" sz="3600" b="1" dirty="0" smtClean="0"/>
              <a:t> </a:t>
            </a:r>
            <a:r>
              <a:rPr lang="en-US" sz="3600" b="1" dirty="0" err="1" smtClean="0"/>
              <a:t>pasado</a:t>
            </a:r>
            <a:r>
              <a:rPr lang="en-US" dirty="0" smtClean="0"/>
              <a:t/>
            </a:r>
            <a:br>
              <a:rPr lang="en-US" dirty="0" smtClean="0"/>
            </a:br>
            <a:endParaRPr lang="en-US" dirty="0"/>
          </a:p>
        </p:txBody>
      </p:sp>
      <p:pic>
        <p:nvPicPr>
          <p:cNvPr id="141314" name="Picture 2" descr="Go to fullsize image">
            <a:hlinkClick r:id="rId2"/>
          </p:cNvPr>
          <p:cNvPicPr>
            <a:picLocks noChangeAspect="1" noChangeArrowheads="1"/>
          </p:cNvPicPr>
          <p:nvPr/>
        </p:nvPicPr>
        <p:blipFill>
          <a:blip r:embed="rId3" cstate="print"/>
          <a:srcRect/>
          <a:stretch>
            <a:fillRect/>
          </a:stretch>
        </p:blipFill>
        <p:spPr bwMode="auto">
          <a:xfrm>
            <a:off x="611560" y="1700808"/>
            <a:ext cx="1789659" cy="2701374"/>
          </a:xfrm>
          <a:prstGeom prst="rect">
            <a:avLst/>
          </a:prstGeom>
          <a:noFill/>
        </p:spPr>
      </p:pic>
      <p:sp>
        <p:nvSpPr>
          <p:cNvPr id="5" name="4 CuadroTexto"/>
          <p:cNvSpPr txBox="1"/>
          <p:nvPr/>
        </p:nvSpPr>
        <p:spPr>
          <a:xfrm>
            <a:off x="2771800" y="1772816"/>
            <a:ext cx="5688632" cy="4832092"/>
          </a:xfrm>
          <a:prstGeom prst="rect">
            <a:avLst/>
          </a:prstGeom>
          <a:noFill/>
        </p:spPr>
        <p:txBody>
          <a:bodyPr wrap="square" rtlCol="0">
            <a:spAutoFit/>
          </a:bodyPr>
          <a:lstStyle/>
          <a:p>
            <a:pPr algn="ctr">
              <a:buFont typeface="Arial" pitchFamily="34" charset="0"/>
              <a:buChar char="•"/>
            </a:pPr>
            <a:r>
              <a:rPr lang="es-MX" sz="2800" dirty="0" smtClean="0"/>
              <a:t>Llegan con ilusiones</a:t>
            </a:r>
          </a:p>
          <a:p>
            <a:pPr algn="ctr">
              <a:buFont typeface="Arial" pitchFamily="34" charset="0"/>
              <a:buChar char="•"/>
            </a:pPr>
            <a:r>
              <a:rPr lang="es-MX" sz="2800" dirty="0" smtClean="0"/>
              <a:t>Desaparece su identidad propia</a:t>
            </a:r>
          </a:p>
          <a:p>
            <a:pPr algn="ctr">
              <a:buFont typeface="Arial" pitchFamily="34" charset="0"/>
              <a:buChar char="•"/>
            </a:pPr>
            <a:r>
              <a:rPr lang="es-MX" sz="2800" dirty="0" smtClean="0"/>
              <a:t>Buscan regresar a su pueblo por lo que se aferran a sus tradiciones.</a:t>
            </a:r>
          </a:p>
          <a:p>
            <a:pPr algn="ctr">
              <a:buFont typeface="Arial" pitchFamily="34" charset="0"/>
              <a:buChar char="•"/>
            </a:pPr>
            <a:r>
              <a:rPr lang="es-MX" sz="2800" dirty="0" smtClean="0"/>
              <a:t>Así, regresan a su tierra en el imaginario  pero también se la llevan.</a:t>
            </a:r>
          </a:p>
          <a:p>
            <a:pPr algn="ctr">
              <a:buFont typeface="Arial" pitchFamily="34" charset="0"/>
              <a:buChar char="•"/>
            </a:pPr>
            <a:r>
              <a:rPr lang="es-MX" sz="2800" dirty="0" smtClean="0"/>
              <a:t>Las imágenes guardan sentido y adquieren </a:t>
            </a:r>
            <a:r>
              <a:rPr lang="es-MX" sz="2800" dirty="0" smtClean="0"/>
              <a:t>nuevos </a:t>
            </a:r>
            <a:r>
              <a:rPr lang="es-MX" sz="2800" dirty="0" smtClean="0"/>
              <a:t>porque se pierde el original ya que son impresiones de la realidad que son reinterpretadas.</a:t>
            </a:r>
            <a:endParaRPr lang="es-MX"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426170"/>
          </a:xfrm>
        </p:spPr>
        <p:txBody>
          <a:bodyPr>
            <a:noAutofit/>
          </a:bodyPr>
          <a:lstStyle/>
          <a:p>
            <a:r>
              <a:rPr lang="en-US" sz="3200" b="1" dirty="0" err="1" smtClean="0"/>
              <a:t>Quienes</a:t>
            </a:r>
            <a:r>
              <a:rPr lang="en-US" sz="3200" b="1" dirty="0" smtClean="0"/>
              <a:t> </a:t>
            </a:r>
            <a:r>
              <a:rPr lang="en-US" sz="3200" b="1" dirty="0" err="1" smtClean="0"/>
              <a:t>nacidos</a:t>
            </a:r>
            <a:r>
              <a:rPr lang="en-US" sz="3200" b="1" dirty="0" smtClean="0"/>
              <a:t> en la </a:t>
            </a:r>
            <a:r>
              <a:rPr lang="en-US" sz="3200" b="1" dirty="0" err="1" smtClean="0"/>
              <a:t>urbe</a:t>
            </a:r>
            <a:r>
              <a:rPr lang="en-US" sz="3200" b="1" dirty="0" smtClean="0"/>
              <a:t>, </a:t>
            </a:r>
            <a:r>
              <a:rPr lang="en-US" sz="3200" b="1" dirty="0" err="1" smtClean="0"/>
              <a:t>buscan</a:t>
            </a:r>
            <a:r>
              <a:rPr lang="en-US" sz="3200" b="1" dirty="0" smtClean="0"/>
              <a:t> </a:t>
            </a:r>
            <a:r>
              <a:rPr lang="en-US" sz="3200" b="1" dirty="0" err="1" smtClean="0"/>
              <a:t>sentido</a:t>
            </a:r>
            <a:r>
              <a:rPr lang="en-US" sz="3200" b="1" dirty="0" smtClean="0"/>
              <a:t> de </a:t>
            </a:r>
            <a:r>
              <a:rPr lang="en-US" sz="3200" b="1" dirty="0" err="1" smtClean="0"/>
              <a:t>vida</a:t>
            </a:r>
            <a:r>
              <a:rPr lang="en-US" sz="3200" b="1" dirty="0" smtClean="0"/>
              <a:t> en SU </a:t>
            </a:r>
            <a:r>
              <a:rPr lang="en-US" sz="3200" b="1" dirty="0" err="1" smtClean="0"/>
              <a:t>presente</a:t>
            </a:r>
            <a:r>
              <a:rPr lang="en-US" sz="3200" b="1" dirty="0" smtClean="0"/>
              <a:t>, </a:t>
            </a:r>
            <a:r>
              <a:rPr lang="en-US" sz="3200" b="1" dirty="0" err="1" smtClean="0"/>
              <a:t>mescla</a:t>
            </a:r>
            <a:r>
              <a:rPr lang="en-US" sz="3200" b="1" dirty="0" smtClean="0"/>
              <a:t> del </a:t>
            </a:r>
            <a:r>
              <a:rPr lang="en-US" sz="3200" b="1" dirty="0" err="1" smtClean="0"/>
              <a:t>pasado</a:t>
            </a:r>
            <a:r>
              <a:rPr lang="en-US" sz="3200" b="1" dirty="0" smtClean="0"/>
              <a:t> real </a:t>
            </a:r>
            <a:r>
              <a:rPr lang="en-US" sz="3200" b="1" dirty="0" err="1" smtClean="0"/>
              <a:t>heredado</a:t>
            </a:r>
            <a:r>
              <a:rPr lang="en-US" sz="3200" b="1" dirty="0" smtClean="0"/>
              <a:t> y de </a:t>
            </a:r>
            <a:r>
              <a:rPr lang="en-US" sz="3200" b="1" dirty="0" err="1" smtClean="0"/>
              <a:t>las</a:t>
            </a:r>
            <a:r>
              <a:rPr lang="en-US" sz="3200" b="1" dirty="0" smtClean="0"/>
              <a:t> </a:t>
            </a:r>
            <a:r>
              <a:rPr lang="en-US" sz="3200" b="1" dirty="0" err="1" smtClean="0"/>
              <a:t>modernidades</a:t>
            </a:r>
            <a:r>
              <a:rPr lang="en-US" sz="3200" b="1" dirty="0" smtClean="0"/>
              <a:t>.</a:t>
            </a:r>
            <a:endParaRPr lang="en-US" sz="3200" b="1" dirty="0"/>
          </a:p>
        </p:txBody>
      </p:sp>
      <p:pic>
        <p:nvPicPr>
          <p:cNvPr id="145410" name="Picture 2" descr="Go to fullsize image">
            <a:hlinkClick r:id="rId2"/>
          </p:cNvPr>
          <p:cNvPicPr>
            <a:picLocks noChangeAspect="1" noChangeArrowheads="1"/>
          </p:cNvPicPr>
          <p:nvPr/>
        </p:nvPicPr>
        <p:blipFill>
          <a:blip r:embed="rId3" cstate="print"/>
          <a:srcRect/>
          <a:stretch>
            <a:fillRect/>
          </a:stretch>
        </p:blipFill>
        <p:spPr bwMode="auto">
          <a:xfrm>
            <a:off x="6012160" y="2636912"/>
            <a:ext cx="2604120" cy="2448272"/>
          </a:xfrm>
          <a:prstGeom prst="rect">
            <a:avLst/>
          </a:prstGeom>
          <a:noFill/>
        </p:spPr>
      </p:pic>
      <p:sp>
        <p:nvSpPr>
          <p:cNvPr id="4" name="3 CuadroTexto"/>
          <p:cNvSpPr txBox="1"/>
          <p:nvPr/>
        </p:nvSpPr>
        <p:spPr>
          <a:xfrm>
            <a:off x="827584" y="1988840"/>
            <a:ext cx="4536504" cy="4401205"/>
          </a:xfrm>
          <a:prstGeom prst="rect">
            <a:avLst/>
          </a:prstGeom>
          <a:noFill/>
        </p:spPr>
        <p:txBody>
          <a:bodyPr wrap="square" rtlCol="0">
            <a:spAutoFit/>
          </a:bodyPr>
          <a:lstStyle/>
          <a:p>
            <a:r>
              <a:rPr lang="es-MX" sz="2800" dirty="0" smtClean="0"/>
              <a:t>Se manifiestan católicos pero no importan tanto las enseñanzas, o ritos litúrgicos sino el mantener prácticas que surgen en situaciones límite.</a:t>
            </a:r>
          </a:p>
          <a:p>
            <a:r>
              <a:rPr lang="es-MX" sz="2800" dirty="0" smtClean="0"/>
              <a:t>La religión les permite imaginar su vida  mejor en una urbe que les niega sus legítimas realizaciones.</a:t>
            </a:r>
            <a:endParaRPr lang="es-MX"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145410"/>
                                        </p:tgtEl>
                                        <p:attrNameLst>
                                          <p:attrName>style.visibility</p:attrName>
                                        </p:attrNameLst>
                                      </p:cBhvr>
                                      <p:to>
                                        <p:strVal val="visible"/>
                                      </p:to>
                                    </p:set>
                                    <p:animEffect transition="in" filter="diamond(in)">
                                      <p:cBhvr>
                                        <p:cTn id="15" dur="2000"/>
                                        <p:tgtEl>
                                          <p:spTgt spid="145410"/>
                                        </p:tgtEl>
                                      </p:cBhvr>
                                    </p:animEffect>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err="1" smtClean="0"/>
              <a:t>Estos</a:t>
            </a:r>
            <a:r>
              <a:rPr lang="en-US" dirty="0" smtClean="0"/>
              <a:t> </a:t>
            </a:r>
            <a:r>
              <a:rPr lang="en-US" dirty="0" err="1" smtClean="0"/>
              <a:t>católicos</a:t>
            </a:r>
            <a:r>
              <a:rPr lang="en-US" dirty="0" smtClean="0"/>
              <a:t> </a:t>
            </a:r>
            <a:r>
              <a:rPr lang="en-US" dirty="0" err="1" smtClean="0"/>
              <a:t>imaginan</a:t>
            </a:r>
            <a:r>
              <a:rPr lang="en-US" dirty="0" smtClean="0"/>
              <a:t> </a:t>
            </a:r>
            <a:r>
              <a:rPr lang="en-US" dirty="0" err="1" smtClean="0"/>
              <a:t>su</a:t>
            </a:r>
            <a:r>
              <a:rPr lang="en-US" dirty="0" smtClean="0"/>
              <a:t> </a:t>
            </a:r>
            <a:r>
              <a:rPr lang="en-US" dirty="0" err="1" smtClean="0"/>
              <a:t>vida</a:t>
            </a:r>
            <a:r>
              <a:rPr lang="en-US" dirty="0" smtClean="0"/>
              <a:t>:</a:t>
            </a:r>
            <a:endParaRPr lang="en-US" dirty="0"/>
          </a:p>
        </p:txBody>
      </p:sp>
      <p:sp>
        <p:nvSpPr>
          <p:cNvPr id="3" name="2 Marcador de contenido"/>
          <p:cNvSpPr>
            <a:spLocks noGrp="1"/>
          </p:cNvSpPr>
          <p:nvPr>
            <p:ph idx="1"/>
          </p:nvPr>
        </p:nvSpPr>
        <p:spPr/>
        <p:txBody>
          <a:bodyPr>
            <a:normAutofit fontScale="92500" lnSpcReduction="10000"/>
          </a:bodyPr>
          <a:lstStyle/>
          <a:p>
            <a:r>
              <a:rPr lang="es-MX" b="1" dirty="0" smtClean="0"/>
              <a:t>Repitiendo algunos símbolos del pasado</a:t>
            </a:r>
          </a:p>
          <a:p>
            <a:r>
              <a:rPr lang="es-MX" b="1" dirty="0" err="1" smtClean="0"/>
              <a:t>Reformulándo</a:t>
            </a:r>
            <a:r>
              <a:rPr lang="es-MX" b="1" dirty="0" smtClean="0"/>
              <a:t> sus símbolos</a:t>
            </a:r>
            <a:r>
              <a:rPr lang="es-MX" dirty="0" smtClean="0"/>
              <a:t>:  La V. de Guadalupe, el </a:t>
            </a:r>
            <a:r>
              <a:rPr lang="es-MX" dirty="0" err="1" smtClean="0"/>
              <a:t>Via</a:t>
            </a:r>
            <a:r>
              <a:rPr lang="es-MX" dirty="0" smtClean="0"/>
              <a:t> Crucis, las procesiones</a:t>
            </a:r>
          </a:p>
          <a:p>
            <a:r>
              <a:rPr lang="es-MX" b="1" dirty="0" smtClean="0"/>
              <a:t>Asumiendo religiosamente símbolos que la urbe proporciona a través de “ritos de paso”</a:t>
            </a:r>
            <a:r>
              <a:rPr lang="es-MX" dirty="0" smtClean="0"/>
              <a:t>:  presentaciones, XV años, graduaciones…</a:t>
            </a:r>
          </a:p>
          <a:p>
            <a:r>
              <a:rPr lang="es-MX" b="1" dirty="0" smtClean="0"/>
              <a:t>Inventando nuevos símbolos</a:t>
            </a:r>
            <a:r>
              <a:rPr lang="es-MX" dirty="0" smtClean="0"/>
              <a:t>: Santos y creencias “revisitados” de acuerdo a sus necesidades a la búsqueda de sacralizar el caos y dar sentido al sinsentido.</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amond(in)">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5604222"/>
          </a:xfrm>
        </p:spPr>
        <p:txBody>
          <a:bodyPr>
            <a:noAutofit/>
          </a:bodyPr>
          <a:lstStyle/>
          <a:p>
            <a:r>
              <a:rPr lang="en-US" sz="3200" i="1" dirty="0" err="1" smtClean="0"/>
              <a:t>Desde</a:t>
            </a:r>
            <a:r>
              <a:rPr lang="en-US" sz="3200" i="1" dirty="0" smtClean="0"/>
              <a:t> lo </a:t>
            </a:r>
            <a:r>
              <a:rPr lang="en-US" sz="3200" i="1" dirty="0" err="1" smtClean="0"/>
              <a:t>heterogéneo</a:t>
            </a:r>
            <a:r>
              <a:rPr lang="en-US" sz="3200" i="1" dirty="0" smtClean="0"/>
              <a:t> de </a:t>
            </a:r>
            <a:r>
              <a:rPr lang="en-US" sz="3200" i="1" dirty="0" err="1" smtClean="0"/>
              <a:t>cultura</a:t>
            </a:r>
            <a:r>
              <a:rPr lang="en-US" sz="3200" i="1" dirty="0" smtClean="0"/>
              <a:t> y </a:t>
            </a:r>
            <a:r>
              <a:rPr lang="en-US" sz="3200" i="1" dirty="0" err="1" smtClean="0"/>
              <a:t>experiencias</a:t>
            </a:r>
            <a:r>
              <a:rPr lang="en-US" sz="3200" i="1" dirty="0" smtClean="0"/>
              <a:t> se </a:t>
            </a:r>
            <a:r>
              <a:rPr lang="en-US" sz="3200" i="1" dirty="0" err="1" smtClean="0"/>
              <a:t>buscan</a:t>
            </a:r>
            <a:r>
              <a:rPr lang="en-US" sz="3200" i="1" dirty="0" smtClean="0"/>
              <a:t> </a:t>
            </a:r>
            <a:r>
              <a:rPr lang="en-US" sz="3200" i="1" dirty="0" err="1" smtClean="0"/>
              <a:t>imaginarios</a:t>
            </a:r>
            <a:r>
              <a:rPr lang="en-US" sz="3200" i="1" dirty="0" smtClean="0"/>
              <a:t>:</a:t>
            </a:r>
            <a:br>
              <a:rPr lang="en-US" sz="3200" i="1" dirty="0" smtClean="0"/>
            </a:br>
            <a:r>
              <a:rPr lang="en-US" sz="3200" i="1" dirty="0" smtClean="0"/>
              <a:t>La </a:t>
            </a:r>
            <a:r>
              <a:rPr lang="en-US" sz="3200" i="1" dirty="0" err="1" smtClean="0"/>
              <a:t>búsqueda</a:t>
            </a:r>
            <a:r>
              <a:rPr lang="en-US" sz="3200" i="1" dirty="0" smtClean="0"/>
              <a:t> </a:t>
            </a:r>
            <a:r>
              <a:rPr lang="en-US" sz="3200" i="1" dirty="0" err="1" smtClean="0"/>
              <a:t>es</a:t>
            </a:r>
            <a:r>
              <a:rPr lang="en-US" sz="3200" i="1" dirty="0" smtClean="0"/>
              <a:t> a ser </a:t>
            </a:r>
            <a:r>
              <a:rPr lang="en-US" sz="3200" i="1" dirty="0" err="1" smtClean="0"/>
              <a:t>alguien</a:t>
            </a:r>
            <a:r>
              <a:rPr lang="en-US" sz="3200" i="1" dirty="0" smtClean="0"/>
              <a:t>, a </a:t>
            </a:r>
            <a:r>
              <a:rPr lang="en-US" sz="3200" i="1" dirty="0" err="1" smtClean="0"/>
              <a:t>poder</a:t>
            </a:r>
            <a:r>
              <a:rPr lang="en-US" sz="3200" i="1" dirty="0" smtClean="0"/>
              <a:t> </a:t>
            </a:r>
            <a:r>
              <a:rPr lang="en-US" sz="3200" i="1" dirty="0" err="1" smtClean="0"/>
              <a:t>acceder</a:t>
            </a:r>
            <a:r>
              <a:rPr lang="en-US" sz="3200" i="1" dirty="0" smtClean="0"/>
              <a:t> a la </a:t>
            </a:r>
            <a:r>
              <a:rPr lang="en-US" sz="3200" i="1" dirty="0" err="1" smtClean="0"/>
              <a:t>felicidad</a:t>
            </a:r>
            <a:r>
              <a:rPr lang="en-US" sz="3200" i="1" dirty="0" smtClean="0"/>
              <a:t>.</a:t>
            </a:r>
            <a:endParaRPr lang="en-US" sz="3200" i="1" dirty="0"/>
          </a:p>
        </p:txBody>
      </p:sp>
      <p:pic>
        <p:nvPicPr>
          <p:cNvPr id="146434" name="Picture 2" descr="C:\Users\Elizabeth\Pictures\XG-PROD1272010234827[1].jpg"/>
          <p:cNvPicPr>
            <a:picLocks noGrp="1" noChangeAspect="1" noChangeArrowheads="1"/>
          </p:cNvPicPr>
          <p:nvPr>
            <p:ph idx="1"/>
          </p:nvPr>
        </p:nvPicPr>
        <p:blipFill>
          <a:blip r:embed="rId2" cstate="print"/>
          <a:srcRect/>
          <a:stretch>
            <a:fillRect/>
          </a:stretch>
        </p:blipFill>
        <p:spPr bwMode="auto">
          <a:xfrm>
            <a:off x="3987800" y="761206"/>
            <a:ext cx="4286250" cy="48768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n-US" sz="4000" b="1" dirty="0" smtClean="0"/>
              <a:t>¿</a:t>
            </a:r>
            <a:r>
              <a:rPr lang="en-US" sz="4000" b="1" dirty="0" err="1" smtClean="0"/>
              <a:t>Habitan</a:t>
            </a:r>
            <a:r>
              <a:rPr lang="en-US" sz="4000" b="1" dirty="0" smtClean="0"/>
              <a:t> </a:t>
            </a:r>
            <a:r>
              <a:rPr lang="en-US" sz="4000" b="1" dirty="0" smtClean="0"/>
              <a:t>Dios y </a:t>
            </a:r>
            <a:r>
              <a:rPr lang="en-US" sz="4000" b="1" dirty="0" err="1" smtClean="0"/>
              <a:t>su</a:t>
            </a:r>
            <a:r>
              <a:rPr lang="en-US" sz="4000" b="1" dirty="0" smtClean="0"/>
              <a:t> Madre en </a:t>
            </a:r>
            <a:r>
              <a:rPr lang="en-US" sz="4000" b="1" dirty="0" err="1" smtClean="0"/>
              <a:t>nuestra</a:t>
            </a:r>
            <a:r>
              <a:rPr lang="en-US" sz="4000" b="1" dirty="0" smtClean="0"/>
              <a:t> </a:t>
            </a:r>
            <a:r>
              <a:rPr lang="en-US" sz="4000" b="1" dirty="0" smtClean="0"/>
              <a:t>Ciudad?</a:t>
            </a:r>
            <a:endParaRPr lang="en-US" sz="4000" b="1" dirty="0"/>
          </a:p>
        </p:txBody>
      </p:sp>
      <p:sp>
        <p:nvSpPr>
          <p:cNvPr id="3" name="2 Marcador de contenido"/>
          <p:cNvSpPr>
            <a:spLocks noGrp="1"/>
          </p:cNvSpPr>
          <p:nvPr>
            <p:ph idx="1"/>
          </p:nvPr>
        </p:nvSpPr>
        <p:spPr/>
        <p:txBody>
          <a:bodyPr/>
          <a:lstStyle/>
          <a:p>
            <a:pPr>
              <a:buNone/>
            </a:pPr>
            <a:r>
              <a:rPr lang="en-US" dirty="0" err="1" smtClean="0"/>
              <a:t>Actitudes</a:t>
            </a:r>
            <a:r>
              <a:rPr lang="en-US" dirty="0" smtClean="0"/>
              <a:t>:</a:t>
            </a:r>
          </a:p>
          <a:p>
            <a:r>
              <a:rPr lang="en-US" u="sng" dirty="0" err="1" smtClean="0"/>
              <a:t>Devalorativa</a:t>
            </a:r>
            <a:r>
              <a:rPr lang="en-US" dirty="0" smtClean="0"/>
              <a:t>:  </a:t>
            </a:r>
            <a:r>
              <a:rPr lang="en-US" dirty="0" err="1" smtClean="0"/>
              <a:t>Que</a:t>
            </a:r>
            <a:r>
              <a:rPr lang="en-US" dirty="0" smtClean="0"/>
              <a:t> </a:t>
            </a:r>
            <a:r>
              <a:rPr lang="en-US" dirty="0" err="1" smtClean="0"/>
              <a:t>niega</a:t>
            </a:r>
            <a:r>
              <a:rPr lang="en-US" dirty="0" smtClean="0"/>
              <a:t> </a:t>
            </a:r>
            <a:r>
              <a:rPr lang="en-US" dirty="0" err="1" smtClean="0"/>
              <a:t>sus</a:t>
            </a:r>
            <a:r>
              <a:rPr lang="en-US" dirty="0" smtClean="0"/>
              <a:t> </a:t>
            </a:r>
            <a:r>
              <a:rPr lang="en-US" dirty="0" err="1" smtClean="0"/>
              <a:t>creencias</a:t>
            </a:r>
            <a:r>
              <a:rPr lang="en-US" dirty="0" smtClean="0"/>
              <a:t> y </a:t>
            </a:r>
            <a:r>
              <a:rPr lang="en-US" dirty="0" err="1" smtClean="0"/>
              <a:t>lleva</a:t>
            </a:r>
            <a:r>
              <a:rPr lang="en-US" dirty="0" smtClean="0"/>
              <a:t> a </a:t>
            </a:r>
            <a:r>
              <a:rPr lang="en-US" dirty="0" err="1" smtClean="0"/>
              <a:t>tensiones</a:t>
            </a:r>
            <a:r>
              <a:rPr lang="en-US" dirty="0" smtClean="0"/>
              <a:t> </a:t>
            </a:r>
            <a:r>
              <a:rPr lang="en-US" dirty="0" err="1" smtClean="0"/>
              <a:t>irresolvibles</a:t>
            </a:r>
            <a:r>
              <a:rPr lang="en-US" dirty="0" smtClean="0"/>
              <a:t>.</a:t>
            </a:r>
          </a:p>
          <a:p>
            <a:r>
              <a:rPr lang="en-US" u="sng" dirty="0" err="1" smtClean="0"/>
              <a:t>Valorativa</a:t>
            </a:r>
            <a:r>
              <a:rPr lang="en-US" dirty="0" smtClean="0"/>
              <a:t>:  </a:t>
            </a:r>
            <a:r>
              <a:rPr lang="en-US" dirty="0" err="1" smtClean="0"/>
              <a:t>Una</a:t>
            </a:r>
            <a:r>
              <a:rPr lang="en-US" dirty="0" smtClean="0"/>
              <a:t> </a:t>
            </a:r>
            <a:r>
              <a:rPr lang="en-US" dirty="0" err="1" smtClean="0"/>
              <a:t>iglesia</a:t>
            </a:r>
            <a:r>
              <a:rPr lang="en-US" dirty="0" smtClean="0"/>
              <a:t> con </a:t>
            </a:r>
            <a:r>
              <a:rPr lang="en-US" dirty="0" err="1" smtClean="0"/>
              <a:t>una</a:t>
            </a:r>
            <a:r>
              <a:rPr lang="en-US" dirty="0" smtClean="0"/>
              <a:t> pastoral </a:t>
            </a:r>
            <a:r>
              <a:rPr lang="en-US" dirty="0" err="1" smtClean="0"/>
              <a:t>que</a:t>
            </a:r>
            <a:r>
              <a:rPr lang="en-US" dirty="0" smtClean="0"/>
              <a:t> </a:t>
            </a:r>
            <a:r>
              <a:rPr lang="en-US" dirty="0" err="1" smtClean="0"/>
              <a:t>reconoce</a:t>
            </a:r>
            <a:r>
              <a:rPr lang="en-US" dirty="0" smtClean="0"/>
              <a:t> el </a:t>
            </a:r>
            <a:r>
              <a:rPr lang="en-US" dirty="0" err="1" smtClean="0"/>
              <a:t>sentido</a:t>
            </a:r>
            <a:r>
              <a:rPr lang="en-US" dirty="0" smtClean="0"/>
              <a:t> </a:t>
            </a:r>
            <a:r>
              <a:rPr lang="en-US" dirty="0" err="1" smtClean="0"/>
              <a:t>religioso</a:t>
            </a:r>
            <a:r>
              <a:rPr lang="en-US" dirty="0" smtClean="0"/>
              <a:t> </a:t>
            </a:r>
            <a:r>
              <a:rPr lang="en-US" dirty="0" err="1" smtClean="0"/>
              <a:t>propio</a:t>
            </a:r>
            <a:r>
              <a:rPr lang="en-US" dirty="0" smtClean="0"/>
              <a:t> de la personas y </a:t>
            </a:r>
            <a:r>
              <a:rPr lang="en-US" dirty="0" err="1" smtClean="0"/>
              <a:t>acepta</a:t>
            </a:r>
            <a:r>
              <a:rPr lang="en-US" dirty="0" smtClean="0"/>
              <a:t> </a:t>
            </a:r>
            <a:r>
              <a:rPr lang="en-US" dirty="0" err="1" smtClean="0"/>
              <a:t>que</a:t>
            </a:r>
            <a:r>
              <a:rPr lang="en-US" dirty="0" smtClean="0"/>
              <a:t> lo </a:t>
            </a:r>
            <a:r>
              <a:rPr lang="en-US" dirty="0" err="1" smtClean="0"/>
              <a:t>demostrarán</a:t>
            </a:r>
            <a:r>
              <a:rPr lang="en-US" dirty="0" smtClean="0"/>
              <a:t> </a:t>
            </a:r>
            <a:r>
              <a:rPr lang="en-US" dirty="0" err="1" smtClean="0"/>
              <a:t>pase</a:t>
            </a:r>
            <a:r>
              <a:rPr lang="en-US" dirty="0" smtClean="0"/>
              <a:t> los </a:t>
            </a:r>
            <a:r>
              <a:rPr lang="en-US" dirty="0" err="1" smtClean="0"/>
              <a:t>que</a:t>
            </a:r>
            <a:r>
              <a:rPr lang="en-US" dirty="0" smtClean="0"/>
              <a:t> </a:t>
            </a:r>
            <a:r>
              <a:rPr lang="en-US" dirty="0" err="1" smtClean="0"/>
              <a:t>pase</a:t>
            </a:r>
            <a:r>
              <a:rPr lang="en-US" dirty="0" smtClean="0"/>
              <a:t>, </a:t>
            </a:r>
            <a:r>
              <a:rPr lang="en-US" dirty="0" err="1" smtClean="0"/>
              <a:t>por</a:t>
            </a:r>
            <a:r>
              <a:rPr lang="en-US" dirty="0" smtClean="0"/>
              <a:t> lo </a:t>
            </a:r>
            <a:r>
              <a:rPr lang="en-US" dirty="0" err="1" smtClean="0"/>
              <a:t>que</a:t>
            </a:r>
            <a:r>
              <a:rPr lang="en-US" dirty="0" smtClean="0"/>
              <a:t> </a:t>
            </a:r>
            <a:r>
              <a:rPr lang="en-US" dirty="0" err="1" smtClean="0"/>
              <a:t>acompañan</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http://blogs.elcorreodigital.com/blogfiles/magonia/VirgenGuadalupe.jpg"/>
          <p:cNvPicPr>
            <a:picLocks noChangeAspect="1" noChangeArrowheads="1"/>
          </p:cNvPicPr>
          <p:nvPr/>
        </p:nvPicPr>
        <p:blipFill>
          <a:blip r:embed="rId2" cstate="print"/>
          <a:srcRect/>
          <a:stretch>
            <a:fillRect/>
          </a:stretch>
        </p:blipFill>
        <p:spPr bwMode="auto">
          <a:xfrm>
            <a:off x="4364152" y="357166"/>
            <a:ext cx="4208343" cy="3857652"/>
          </a:xfrm>
          <a:prstGeom prst="rect">
            <a:avLst/>
          </a:prstGeom>
          <a:noFill/>
        </p:spPr>
      </p:pic>
      <p:sp>
        <p:nvSpPr>
          <p:cNvPr id="3" name="2 CuadroTexto"/>
          <p:cNvSpPr txBox="1"/>
          <p:nvPr/>
        </p:nvSpPr>
        <p:spPr>
          <a:xfrm>
            <a:off x="395536" y="4643446"/>
            <a:ext cx="8280920" cy="1200329"/>
          </a:xfrm>
          <a:prstGeom prst="rect">
            <a:avLst/>
          </a:prstGeom>
          <a:noFill/>
        </p:spPr>
        <p:txBody>
          <a:bodyPr wrap="square" rtlCol="0">
            <a:spAutoFit/>
          </a:bodyPr>
          <a:lstStyle/>
          <a:p>
            <a:pPr algn="r"/>
            <a:r>
              <a:rPr lang="es-ES" sz="3600" b="1" i="1" dirty="0" smtClean="0">
                <a:latin typeface="Tempus Sans ITC" pitchFamily="82" charset="0"/>
              </a:rPr>
              <a:t>Frente a los sollozos del alma, </a:t>
            </a:r>
            <a:r>
              <a:rPr lang="es-ES" sz="3600" b="1" i="1" dirty="0" smtClean="0">
                <a:latin typeface="Tempus Sans ITC" pitchFamily="82" charset="0"/>
              </a:rPr>
              <a:t> </a:t>
            </a:r>
            <a:r>
              <a:rPr lang="es-ES" sz="3600" b="1" i="1" dirty="0" err="1" smtClean="0">
                <a:latin typeface="Tempus Sans ITC" pitchFamily="82" charset="0"/>
              </a:rPr>
              <a:t>oir</a:t>
            </a:r>
            <a:r>
              <a:rPr lang="es-ES" sz="3600" b="1" i="1" dirty="0" smtClean="0">
                <a:latin typeface="Tempus Sans ITC" pitchFamily="82" charset="0"/>
              </a:rPr>
              <a:t> y remediar: </a:t>
            </a:r>
            <a:r>
              <a:rPr lang="es-ES" sz="3600" b="1" i="1" dirty="0" smtClean="0">
                <a:latin typeface="Tempus Sans ITC" pitchFamily="82" charset="0"/>
              </a:rPr>
              <a:t>Recuperando el imaginario </a:t>
            </a:r>
            <a:endParaRPr lang="es-MX" sz="3600" i="1" dirty="0">
              <a:latin typeface="Tempus Sans ITC"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diamond(in)">
                                      <p:cBhvr>
                                        <p:cTn id="7" dur="2000"/>
                                        <p:tgtEl>
                                          <p:spTgt spid="1843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latin typeface="Tempus Sans ITC" pitchFamily="82" charset="0"/>
              </a:rPr>
              <a:t>Los símbolos populares</a:t>
            </a:r>
            <a:r>
              <a:rPr lang="es-MX" b="1" dirty="0" smtClean="0">
                <a:latin typeface="Tempus Sans ITC" pitchFamily="82" charset="0"/>
              </a:rPr>
              <a:t> </a:t>
            </a:r>
            <a:r>
              <a:rPr lang="es-MX" b="1" dirty="0" smtClean="0">
                <a:latin typeface="Tempus Sans ITC" pitchFamily="82" charset="0"/>
              </a:rPr>
              <a:t>-imagen y narración-</a:t>
            </a:r>
            <a:endParaRPr lang="es-MX" b="1" dirty="0">
              <a:latin typeface="Tempus Sans ITC" pitchFamily="82" charset="0"/>
            </a:endParaRPr>
          </a:p>
        </p:txBody>
      </p:sp>
      <p:sp>
        <p:nvSpPr>
          <p:cNvPr id="3" name="2 Marcador de contenido"/>
          <p:cNvSpPr>
            <a:spLocks noGrp="1"/>
          </p:cNvSpPr>
          <p:nvPr>
            <p:ph idx="1"/>
          </p:nvPr>
        </p:nvSpPr>
        <p:spPr>
          <a:xfrm>
            <a:off x="457200" y="1600200"/>
            <a:ext cx="8229600" cy="4972072"/>
          </a:xfrm>
        </p:spPr>
        <p:txBody>
          <a:bodyPr>
            <a:normAutofit lnSpcReduction="10000"/>
          </a:bodyPr>
          <a:lstStyle/>
          <a:p>
            <a:r>
              <a:rPr lang="es-ES" dirty="0" smtClean="0">
                <a:latin typeface="Tempus Sans ITC" pitchFamily="82" charset="0"/>
              </a:rPr>
              <a:t>permiten </a:t>
            </a:r>
            <a:r>
              <a:rPr lang="es-ES" dirty="0">
                <a:latin typeface="Tempus Sans ITC" pitchFamily="82" charset="0"/>
              </a:rPr>
              <a:t>una definición más clara y coherente de quiénes somos.  Esta narración dura toda la vida y se revisa porque </a:t>
            </a:r>
            <a:r>
              <a:rPr lang="es-ES" dirty="0" smtClean="0">
                <a:latin typeface="Tempus Sans ITC" pitchFamily="82" charset="0"/>
              </a:rPr>
              <a:t>la historia, la imagen, los relatos, los símbolos,</a:t>
            </a:r>
            <a:r>
              <a:rPr lang="es-ES" dirty="0" smtClean="0">
                <a:latin typeface="Tempus Sans ITC" pitchFamily="82" charset="0"/>
              </a:rPr>
              <a:t> </a:t>
            </a:r>
            <a:r>
              <a:rPr lang="es-ES" dirty="0">
                <a:latin typeface="Tempus Sans ITC" pitchFamily="82" charset="0"/>
              </a:rPr>
              <a:t>se </a:t>
            </a:r>
            <a:r>
              <a:rPr lang="es-ES" dirty="0" smtClean="0">
                <a:latin typeface="Tempus Sans ITC" pitchFamily="82" charset="0"/>
              </a:rPr>
              <a:t>reescriben </a:t>
            </a:r>
            <a:r>
              <a:rPr lang="es-ES" dirty="0">
                <a:latin typeface="Tempus Sans ITC" pitchFamily="82" charset="0"/>
              </a:rPr>
              <a:t>continuamente.  Tanto a nivel personal como colectivo la </a:t>
            </a:r>
            <a:r>
              <a:rPr lang="es-ES" dirty="0" smtClean="0">
                <a:latin typeface="Tempus Sans ITC" pitchFamily="82" charset="0"/>
              </a:rPr>
              <a:t>re-significación </a:t>
            </a:r>
            <a:r>
              <a:rPr lang="es-ES" dirty="0">
                <a:latin typeface="Tempus Sans ITC" pitchFamily="82" charset="0"/>
              </a:rPr>
              <a:t>nos permite, como personas y como sociedades una reconciliación con nuestra historia.  La búsqueda es a auto interpretarnos sin distorsionarnos, en dimensiones </a:t>
            </a:r>
            <a:r>
              <a:rPr lang="es-ES" dirty="0" smtClean="0">
                <a:latin typeface="Tempus Sans ITC" pitchFamily="82" charset="0"/>
              </a:rPr>
              <a:t>diacrónicas </a:t>
            </a:r>
            <a:r>
              <a:rPr lang="es-ES" dirty="0">
                <a:latin typeface="Tempus Sans ITC" pitchFamily="82" charset="0"/>
              </a:rPr>
              <a:t>y </a:t>
            </a:r>
            <a:r>
              <a:rPr lang="es-ES" dirty="0" smtClean="0">
                <a:latin typeface="Tempus Sans ITC" pitchFamily="82" charset="0"/>
              </a:rPr>
              <a:t>sincrónicas.</a:t>
            </a:r>
            <a:endParaRPr lang="es-MX" dirty="0">
              <a:latin typeface="Tempus Sans ITC" pitchFamily="82" charset="0"/>
            </a:endParaRPr>
          </a:p>
          <a:p>
            <a:endParaRPr lang="es-MX" dirty="0"/>
          </a:p>
          <a:p>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half" idx="2"/>
          </p:nvPr>
        </p:nvSpPr>
        <p:spPr>
          <a:xfrm>
            <a:off x="457200" y="428604"/>
            <a:ext cx="3900486" cy="6143668"/>
          </a:xfrm>
        </p:spPr>
        <p:txBody>
          <a:bodyPr>
            <a:normAutofit fontScale="92500" lnSpcReduction="20000"/>
          </a:bodyPr>
          <a:lstStyle/>
          <a:p>
            <a:pPr>
              <a:buNone/>
            </a:pPr>
            <a:r>
              <a:rPr lang="es-ES" dirty="0" smtClean="0"/>
              <a:t>	</a:t>
            </a:r>
            <a:r>
              <a:rPr lang="es-ES" sz="2800" i="1" dirty="0" smtClean="0">
                <a:latin typeface="Tempus Sans ITC" pitchFamily="82" charset="0"/>
              </a:rPr>
              <a:t>Hoy </a:t>
            </a:r>
            <a:r>
              <a:rPr lang="es-ES" sz="2800" i="1" dirty="0">
                <a:latin typeface="Tempus Sans ITC" pitchFamily="82" charset="0"/>
              </a:rPr>
              <a:t>en día la </a:t>
            </a:r>
            <a:r>
              <a:rPr lang="es-ES" sz="2800" i="1" dirty="0" smtClean="0">
                <a:latin typeface="Tempus Sans ITC" pitchFamily="82" charset="0"/>
              </a:rPr>
              <a:t>religiosidad del pueblo creyente</a:t>
            </a:r>
            <a:r>
              <a:rPr lang="es-ES" sz="2800" i="1" dirty="0" smtClean="0">
                <a:latin typeface="Tempus Sans ITC" pitchFamily="82" charset="0"/>
              </a:rPr>
              <a:t> </a:t>
            </a:r>
            <a:r>
              <a:rPr lang="es-ES" sz="2800" i="1" dirty="0">
                <a:latin typeface="Tempus Sans ITC" pitchFamily="82" charset="0"/>
              </a:rPr>
              <a:t>simboliza la esperanza ante las situaciones más alegres y más adversas.  Los grupos reivindican su identidad más allá de lo político, económico y social, en lo religioso, en la búsqueda compleja de quiénes son y qué es lo que les da sentido trascendente.  Y la forma como se comunican </a:t>
            </a:r>
            <a:r>
              <a:rPr lang="es-ES" sz="2800" i="1" dirty="0" smtClean="0">
                <a:latin typeface="Tempus Sans ITC" pitchFamily="82" charset="0"/>
              </a:rPr>
              <a:t>expresa </a:t>
            </a:r>
            <a:r>
              <a:rPr lang="es-ES" sz="2800" i="1" dirty="0">
                <a:latin typeface="Tempus Sans ITC" pitchFamily="82" charset="0"/>
              </a:rPr>
              <a:t>unidad e identidad frente a cualquier exclusión.</a:t>
            </a:r>
            <a:endParaRPr lang="es-MX" sz="2800" i="1" dirty="0">
              <a:latin typeface="Tempus Sans ITC" pitchFamily="82" charset="0"/>
            </a:endParaRPr>
          </a:p>
          <a:p>
            <a:endParaRPr lang="es-MX" dirty="0"/>
          </a:p>
        </p:txBody>
      </p:sp>
      <p:pic>
        <p:nvPicPr>
          <p:cNvPr id="7" name="Picture 2" descr="C:\Users\Elizabeth\Pictures\Guadalupe\peregrinos27nov.jpg"/>
          <p:cNvPicPr>
            <a:picLocks noGrp="1" noChangeAspect="1" noChangeArrowheads="1"/>
          </p:cNvPicPr>
          <p:nvPr>
            <p:ph sz="quarter" idx="4"/>
          </p:nvPr>
        </p:nvPicPr>
        <p:blipFill>
          <a:blip r:embed="rId2" cstate="print"/>
          <a:srcRect/>
          <a:stretch>
            <a:fillRect/>
          </a:stretch>
        </p:blipFill>
        <p:spPr bwMode="auto">
          <a:xfrm>
            <a:off x="4645025" y="1571612"/>
            <a:ext cx="4041775" cy="394183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a:bodyPr>
          <a:lstStyle/>
          <a:p>
            <a:pPr fontAlgn="auto">
              <a:spcAft>
                <a:spcPts val="0"/>
              </a:spcAft>
              <a:defRPr/>
            </a:pPr>
            <a:r>
              <a:rPr lang="es-MX" b="1" dirty="0" smtClean="0">
                <a:latin typeface="Tempus Sans ITC" pitchFamily="82" charset="0"/>
              </a:rPr>
              <a:t>Y </a:t>
            </a:r>
            <a:r>
              <a:rPr lang="es-MX" b="1" dirty="0" smtClean="0">
                <a:latin typeface="Tempus Sans ITC" pitchFamily="82" charset="0"/>
              </a:rPr>
              <a:t>lo religioso</a:t>
            </a:r>
            <a:r>
              <a:rPr lang="es-MX" b="1" dirty="0" smtClean="0">
                <a:latin typeface="Tempus Sans ITC" pitchFamily="82" charset="0"/>
              </a:rPr>
              <a:t> </a:t>
            </a:r>
            <a:r>
              <a:rPr lang="es-MX" b="1" dirty="0" smtClean="0">
                <a:latin typeface="Tempus Sans ITC" pitchFamily="82" charset="0"/>
              </a:rPr>
              <a:t>no se extingue…</a:t>
            </a:r>
            <a:endParaRPr lang="es-MX" b="1" dirty="0">
              <a:latin typeface="Tempus Sans ITC" pitchFamily="82" charset="0"/>
            </a:endParaRPr>
          </a:p>
        </p:txBody>
      </p:sp>
      <p:sp>
        <p:nvSpPr>
          <p:cNvPr id="3" name="2 Marcador de contenido"/>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s-ES" dirty="0" smtClean="0">
                <a:latin typeface="Tempus Sans ITC" pitchFamily="82" charset="0"/>
              </a:rPr>
              <a:t>la </a:t>
            </a:r>
            <a:r>
              <a:rPr lang="es-ES" dirty="0" err="1">
                <a:latin typeface="Tempus Sans ITC" pitchFamily="82" charset="0"/>
              </a:rPr>
              <a:t>mexicaneidad</a:t>
            </a:r>
            <a:r>
              <a:rPr lang="es-ES" dirty="0">
                <a:latin typeface="Tempus Sans ITC" pitchFamily="82" charset="0"/>
              </a:rPr>
              <a:t>, y la </a:t>
            </a:r>
            <a:r>
              <a:rPr lang="es-ES" dirty="0" err="1">
                <a:latin typeface="Tempus Sans ITC" pitchFamily="82" charset="0"/>
              </a:rPr>
              <a:t>latinoamericaneidad</a:t>
            </a:r>
            <a:r>
              <a:rPr lang="es-ES" dirty="0">
                <a:latin typeface="Tempus Sans ITC" pitchFamily="82" charset="0"/>
              </a:rPr>
              <a:t> requieren el reconocimiento de una identidad ritual, mística y festiva que se presenta desde diversas formas de concebirla y diferentes propuestas de celebrarla, ya que la sociedad es sus instituciones, sus creaciones intelectuales y artísticas, sus técnicas, su vida material y espiritual.</a:t>
            </a:r>
            <a:endParaRPr lang="es-MX" dirty="0">
              <a:latin typeface="Tempus Sans ITC" pitchFamily="82" charset="0"/>
            </a:endParaRPr>
          </a:p>
          <a:p>
            <a:pPr fontAlgn="auto">
              <a:spcAft>
                <a:spcPts val="0"/>
              </a:spcAft>
              <a:buFont typeface="Arial" pitchFamily="34" charset="0"/>
              <a:buChar char="•"/>
              <a:defRPr/>
            </a:pPr>
            <a:r>
              <a:rPr lang="es-ES" dirty="0" smtClean="0">
                <a:latin typeface="Tempus Sans ITC" pitchFamily="82" charset="0"/>
              </a:rPr>
              <a:t>Las </a:t>
            </a:r>
            <a:r>
              <a:rPr lang="es-ES" dirty="0">
                <a:latin typeface="Tempus Sans ITC" pitchFamily="82" charset="0"/>
              </a:rPr>
              <a:t>manifestaciones religiosas comunitarias generalmente entrelazan la identidad a la expresión de sus devociones. </a:t>
            </a:r>
            <a:endParaRPr lang="es-MX" dirty="0">
              <a:latin typeface="Tempus Sans ITC" pitchFamily="82" charset="0"/>
            </a:endParaRPr>
          </a:p>
          <a:p>
            <a:pPr fontAlgn="auto">
              <a:spcAft>
                <a:spcPts val="0"/>
              </a:spcAft>
              <a:buFont typeface="Arial" pitchFamily="34" charset="0"/>
              <a:buChar char="•"/>
              <a:defRPr/>
            </a:pPr>
            <a:endParaRPr lang="es-MX"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8" descr="C:\Users\Elizabeth\Desktop\Fotos\DSCN0016.JPG"/>
          <p:cNvPicPr>
            <a:picLocks noChangeAspect="1" noChangeArrowheads="1"/>
          </p:cNvPicPr>
          <p:nvPr/>
        </p:nvPicPr>
        <p:blipFill>
          <a:blip r:embed="rId2" cstate="print">
            <a:lum bright="42000" contrast="-60000"/>
          </a:blip>
          <a:srcRect/>
          <a:stretch>
            <a:fillRect/>
          </a:stretch>
        </p:blipFill>
        <p:spPr bwMode="auto">
          <a:xfrm>
            <a:off x="-401638" y="-301625"/>
            <a:ext cx="9948863" cy="7461250"/>
          </a:xfrm>
          <a:prstGeom prst="rect">
            <a:avLst/>
          </a:prstGeom>
          <a:noFill/>
          <a:ln w="9525">
            <a:noFill/>
            <a:miter lim="800000"/>
            <a:headEnd/>
            <a:tailEnd/>
          </a:ln>
        </p:spPr>
      </p:pic>
      <p:sp>
        <p:nvSpPr>
          <p:cNvPr id="6147" name="2 CuadroTexto"/>
          <p:cNvSpPr txBox="1">
            <a:spLocks noChangeArrowheads="1"/>
          </p:cNvSpPr>
          <p:nvPr/>
        </p:nvSpPr>
        <p:spPr bwMode="auto">
          <a:xfrm>
            <a:off x="785813" y="3071813"/>
            <a:ext cx="7858125" cy="3539430"/>
          </a:xfrm>
          <a:prstGeom prst="rect">
            <a:avLst/>
          </a:prstGeom>
          <a:noFill/>
          <a:ln w="9525">
            <a:noFill/>
            <a:miter lim="800000"/>
            <a:headEnd/>
            <a:tailEnd/>
          </a:ln>
        </p:spPr>
        <p:txBody>
          <a:bodyPr>
            <a:spAutoFit/>
          </a:bodyPr>
          <a:lstStyle/>
          <a:p>
            <a:pPr algn="ctr"/>
            <a:r>
              <a:rPr lang="es-ES" sz="3200" b="1" i="1" dirty="0">
                <a:latin typeface="Tempus Sans ITC" pitchFamily="82" charset="0"/>
              </a:rPr>
              <a:t>El imaginario </a:t>
            </a:r>
            <a:r>
              <a:rPr lang="es-ES" sz="3200" b="1" i="1" dirty="0" smtClean="0">
                <a:latin typeface="Tempus Sans ITC" pitchFamily="82" charset="0"/>
              </a:rPr>
              <a:t>se </a:t>
            </a:r>
            <a:r>
              <a:rPr lang="es-ES" sz="3200" b="1" i="1" dirty="0">
                <a:latin typeface="Tempus Sans ITC" pitchFamily="82" charset="0"/>
              </a:rPr>
              <a:t>encuentra hoy en todos lados…</a:t>
            </a:r>
            <a:endParaRPr lang="es-MX" sz="3200" b="1" i="1" dirty="0">
              <a:latin typeface="Tempus Sans ITC" pitchFamily="82" charset="0"/>
            </a:endParaRPr>
          </a:p>
          <a:p>
            <a:pPr algn="ctr"/>
            <a:r>
              <a:rPr lang="es-ES" sz="3200" b="1" i="1" dirty="0">
                <a:latin typeface="Tempus Sans ITC" pitchFamily="82" charset="0"/>
              </a:rPr>
              <a:t>Sin embargo se mantiene como un mundo desconocido, no por haber estado oculto sino por su visibilidad; lo vemos todos los días por lo que deja de llamar nuestra atención.  </a:t>
            </a:r>
            <a:endParaRPr lang="es-MX" sz="3200" b="1" i="1" dirty="0">
              <a:latin typeface="Tempus Sans ITC" pitchFamily="82"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latin typeface="Tempus Sans ITC" pitchFamily="82" charset="0"/>
              </a:rPr>
              <a:t>Más</a:t>
            </a:r>
            <a:r>
              <a:rPr lang="es-MX" b="1" dirty="0" smtClean="0">
                <a:latin typeface="Tempus Sans ITC" pitchFamily="82" charset="0"/>
              </a:rPr>
              <a:t>  </a:t>
            </a:r>
            <a:r>
              <a:rPr lang="es-MX" b="1" dirty="0" smtClean="0">
                <a:latin typeface="Tempus Sans ITC" pitchFamily="82" charset="0"/>
              </a:rPr>
              <a:t>sobrevive</a:t>
            </a:r>
            <a:r>
              <a:rPr lang="es-MX" b="1" dirty="0" smtClean="0">
                <a:latin typeface="Tempus Sans ITC" pitchFamily="82" charset="0"/>
              </a:rPr>
              <a:t>…</a:t>
            </a:r>
            <a:r>
              <a:rPr lang="es-ES" b="1" dirty="0" smtClean="0">
                <a:latin typeface="Tempus Sans ITC" pitchFamily="82" charset="0"/>
              </a:rPr>
              <a:t> y da sentido de liberación a este pueblo creyente.</a:t>
            </a:r>
            <a:endParaRPr lang="es-MX" b="1" dirty="0">
              <a:latin typeface="Tempus Sans ITC" pitchFamily="82" charset="0"/>
            </a:endParaRPr>
          </a:p>
        </p:txBody>
      </p:sp>
      <p:sp>
        <p:nvSpPr>
          <p:cNvPr id="3" name="2 Marcador de contenido"/>
          <p:cNvSpPr>
            <a:spLocks noGrp="1"/>
          </p:cNvSpPr>
          <p:nvPr>
            <p:ph idx="1"/>
          </p:nvPr>
        </p:nvSpPr>
        <p:spPr>
          <a:xfrm>
            <a:off x="457200" y="1357298"/>
            <a:ext cx="8229600" cy="5286412"/>
          </a:xfrm>
        </p:spPr>
        <p:txBody>
          <a:bodyPr>
            <a:normAutofit fontScale="85000" lnSpcReduction="20000"/>
          </a:bodyPr>
          <a:lstStyle/>
          <a:p>
            <a:pPr algn="ctr">
              <a:buNone/>
            </a:pPr>
            <a:r>
              <a:rPr lang="es-ES" b="1" dirty="0"/>
              <a:t>	</a:t>
            </a:r>
            <a:endParaRPr lang="es-MX" sz="3400" b="1" dirty="0">
              <a:latin typeface="Tempus Sans ITC" pitchFamily="82" charset="0"/>
            </a:endParaRPr>
          </a:p>
          <a:p>
            <a:pPr algn="ctr">
              <a:buNone/>
            </a:pPr>
            <a:r>
              <a:rPr lang="es-ES" sz="3400" i="1" dirty="0" smtClean="0">
                <a:latin typeface="Tempus Sans ITC" pitchFamily="82" charset="0"/>
              </a:rPr>
              <a:t>	Juan </a:t>
            </a:r>
            <a:r>
              <a:rPr lang="es-ES" sz="3400" i="1" dirty="0">
                <a:latin typeface="Tempus Sans ITC" pitchFamily="82" charset="0"/>
              </a:rPr>
              <a:t>Diego </a:t>
            </a:r>
            <a:r>
              <a:rPr lang="es-ES" sz="3400" i="1" dirty="0" smtClean="0">
                <a:latin typeface="Tempus Sans ITC" pitchFamily="82" charset="0"/>
              </a:rPr>
              <a:t> (como tantos jóvenes peregrinos de hoy) se </a:t>
            </a:r>
            <a:r>
              <a:rPr lang="es-ES" sz="3400" i="1" dirty="0">
                <a:latin typeface="Tempus Sans ITC" pitchFamily="82" charset="0"/>
              </a:rPr>
              <a:t>atrevió a ir al centro de poder y con autoridad </a:t>
            </a:r>
            <a:r>
              <a:rPr lang="es-ES" sz="3400" i="1" dirty="0" err="1">
                <a:latin typeface="Tempus Sans ITC" pitchFamily="82" charset="0"/>
              </a:rPr>
              <a:t>supernatural</a:t>
            </a:r>
            <a:r>
              <a:rPr lang="es-ES" sz="3400" i="1" dirty="0">
                <a:latin typeface="Tempus Sans ITC" pitchFamily="82" charset="0"/>
              </a:rPr>
              <a:t> demandó que el poder debería cambiar sus planes y construir un templo – símbolo de un nuevo camino de vida – no dentro de la grandeza de la ciudad, sino dentro de la </a:t>
            </a:r>
            <a:r>
              <a:rPr lang="es-ES" sz="3400" i="1" dirty="0" smtClean="0">
                <a:latin typeface="Tempus Sans ITC" pitchFamily="82" charset="0"/>
              </a:rPr>
              <a:t>barriada, </a:t>
            </a:r>
            <a:r>
              <a:rPr lang="es-ES" sz="3400" i="1" dirty="0">
                <a:latin typeface="Tempus Sans ITC" pitchFamily="82" charset="0"/>
              </a:rPr>
              <a:t>de acuerdo con los deseos de la gente.  </a:t>
            </a:r>
            <a:endParaRPr lang="es-ES" sz="3400" i="1" dirty="0" smtClean="0">
              <a:latin typeface="Tempus Sans ITC" pitchFamily="82" charset="0"/>
            </a:endParaRPr>
          </a:p>
          <a:p>
            <a:pPr algn="ctr">
              <a:buNone/>
            </a:pPr>
            <a:r>
              <a:rPr lang="es-ES" sz="3400" i="1" dirty="0" smtClean="0">
                <a:latin typeface="Tempus Sans ITC" pitchFamily="82" charset="0"/>
              </a:rPr>
              <a:t>El </a:t>
            </a:r>
            <a:r>
              <a:rPr lang="es-ES" sz="3400" i="1" dirty="0">
                <a:latin typeface="Tempus Sans ITC" pitchFamily="82" charset="0"/>
              </a:rPr>
              <a:t>héroe de la historia es </a:t>
            </a:r>
            <a:r>
              <a:rPr lang="es-ES" sz="3400" i="1" dirty="0" smtClean="0">
                <a:latin typeface="Tempus Sans ITC" pitchFamily="82" charset="0"/>
              </a:rPr>
              <a:t>¿sólo? un</a:t>
            </a:r>
            <a:r>
              <a:rPr lang="es-ES" sz="3400" i="1" dirty="0" smtClean="0">
                <a:latin typeface="Tempus Sans ITC" pitchFamily="82" charset="0"/>
              </a:rPr>
              <a:t> indio, joven, chavo banda, niña en situación de calle, estudiante, ni-ni de esta ciudad, </a:t>
            </a:r>
            <a:r>
              <a:rPr lang="es-ES" sz="3400" i="1" dirty="0">
                <a:latin typeface="Tempus Sans ITC" pitchFamily="82" charset="0"/>
              </a:rPr>
              <a:t>que es un símbolo </a:t>
            </a:r>
            <a:r>
              <a:rPr lang="es-ES" sz="3400" i="1" dirty="0" smtClean="0">
                <a:latin typeface="Tempus Sans ITC" pitchFamily="82" charset="0"/>
              </a:rPr>
              <a:t>del lugar en el que vivimos y debemos amar.</a:t>
            </a:r>
            <a:endParaRPr lang="es-MX" sz="3400" dirty="0">
              <a:latin typeface="Tempus Sans ITC" pitchFamily="82" charset="0"/>
            </a:endParaRPr>
          </a:p>
          <a:p>
            <a:pPr>
              <a:buNone/>
            </a:pP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Y frente a esto…</a:t>
            </a:r>
            <a:endParaRPr lang="es-MX" dirty="0"/>
          </a:p>
        </p:txBody>
      </p:sp>
      <p:sp>
        <p:nvSpPr>
          <p:cNvPr id="3" name="2 Marcador de contenido"/>
          <p:cNvSpPr>
            <a:spLocks noGrp="1"/>
          </p:cNvSpPr>
          <p:nvPr>
            <p:ph idx="1"/>
          </p:nvPr>
        </p:nvSpPr>
        <p:spPr/>
        <p:txBody>
          <a:bodyPr>
            <a:normAutofit fontScale="92500" lnSpcReduction="20000"/>
          </a:bodyPr>
          <a:lstStyle/>
          <a:p>
            <a:r>
              <a:rPr lang="es-MX" dirty="0" smtClean="0"/>
              <a:t>El CVII permite reconocer en este Acontecimiento, base de gran religiosidad del pueblo, “semillas del Verbo de Dios”: reconoce todo lo bueno que se encuentra sembrado en el corazón y en la mente, como una preparación del Evangelio, que encamina para que al fin haya vida.</a:t>
            </a:r>
          </a:p>
          <a:p>
            <a:r>
              <a:rPr lang="es-MX" dirty="0" smtClean="0"/>
              <a:t>Es también una “secreta presencia de Dios”… “destello de la Verdad que ilumina a todos”, “respuesta a todas las incógnitas y necesidades del hombre”. (CELAM, II Conferencia, 1968.)</a:t>
            </a:r>
            <a:endParaRPr lang="es-MX"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us Sans">
      <a:majorFont>
        <a:latin typeface="Tempus Sans ITC"/>
        <a:ea typeface=""/>
        <a:cs typeface=""/>
      </a:majorFont>
      <a:minorFont>
        <a:latin typeface="Tempus Sans IT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702</TotalTime>
  <Words>1490</Words>
  <Application>Microsoft Office PowerPoint</Application>
  <PresentationFormat>Presentación en pantalla (4:3)</PresentationFormat>
  <Paragraphs>145</Paragraphs>
  <Slides>44</Slides>
  <Notes>8</Notes>
  <HiddenSlides>0</HiddenSlides>
  <MMClips>0</MMClips>
  <ScaleCrop>false</ScaleCrop>
  <HeadingPairs>
    <vt:vector size="4" baseType="variant">
      <vt:variant>
        <vt:lpstr>Tema</vt:lpstr>
      </vt:variant>
      <vt:variant>
        <vt:i4>1</vt:i4>
      </vt:variant>
      <vt:variant>
        <vt:lpstr>Títulos de diapositiva</vt:lpstr>
      </vt:variant>
      <vt:variant>
        <vt:i4>44</vt:i4>
      </vt:variant>
    </vt:vector>
  </HeadingPairs>
  <TitlesOfParts>
    <vt:vector size="45" baseType="lpstr">
      <vt:lpstr>Tema de Office</vt:lpstr>
      <vt:lpstr>Diapositiva 1</vt:lpstr>
      <vt:lpstr>Diapositiva 2</vt:lpstr>
      <vt:lpstr>Objetivo:</vt:lpstr>
      <vt:lpstr> Principios metodológicos para mejorar la comprensión de la religiosidad popular en el tiempo presente </vt:lpstr>
      <vt:lpstr>Principios para mejorar nuestra comprensión:</vt:lpstr>
      <vt:lpstr>Frente a esto…</vt:lpstr>
      <vt:lpstr>Principios para mejorar nuestra comprensión:</vt:lpstr>
      <vt:lpstr>Principios para mejorar nuestra comprensión:</vt:lpstr>
      <vt:lpstr>Principios para mejorar nuestra comprensión:</vt:lpstr>
      <vt:lpstr>Principios para mejorar nuestra comprensión:</vt:lpstr>
      <vt:lpstr>Diapositiva 11</vt:lpstr>
      <vt:lpstr>La Virgen como marca …Desde hace un par de años me ha llamado mucho la atención ver en muchos puntos comerciales, varios productos con simpáticas caricaturas de la Virgen… y es que en una nación guadalupana, convertir a la Santa Señora en una marca o producto puede resultar tremendamente profano… o rentable.  Hurgando un poco en la historia del gráfico me encuentro con que la idea proviene de una marca llamada Distroller cuyo cerebro creativo es Amparo Serrano, diseñadora que desde hace algunos inició su línea de joyería, con medallitas de la virgen; hoy Distroller tiene 30 tiendas en el país, más otras en Latinoamérica, Estados Unidos y próximamente España, comercializando una línea enorme que incluye accesorios, dulcería, joyería, juguetes, artículos de hogar, entre otros.</vt:lpstr>
      <vt:lpstr>Diapositiva 13</vt:lpstr>
      <vt:lpstr>Principios para mejorar nuestra comprensión:</vt:lpstr>
      <vt:lpstr>Principios para mejorar nuestra comprensión:</vt:lpstr>
      <vt:lpstr>Principios para mejorar nuestra comprensión:</vt:lpstr>
      <vt:lpstr>Diapositiva 17</vt:lpstr>
      <vt:lpstr>Diapositiva 18</vt:lpstr>
      <vt:lpstr>Diapositiva 19</vt:lpstr>
      <vt:lpstr> Comprender la realidad puesto que…</vt:lpstr>
      <vt:lpstr> Similitudes entre países y personas, especialmente en lo referente a las relaciones con el mercado-mundo y sus efectos.  Profundas diferencias sociales y culturales en la conformación de cada una.   Así, se avanza más allá de la modernidad (y modernización de lo productivo), manteniendo muchas veces profundas raíces culturales.  </vt:lpstr>
      <vt:lpstr> </vt:lpstr>
      <vt:lpstr>Religiosidad Popular Urbana</vt:lpstr>
      <vt:lpstr>Las ciudades invisibles religiosas</vt:lpstr>
      <vt:lpstr>Símbolos religiosos</vt:lpstr>
      <vt:lpstr>Diapositiva 26</vt:lpstr>
      <vt:lpstr>¿Quiénes forman las ciudades invisibles?</vt:lpstr>
      <vt:lpstr>Las ciudades invisibles</vt:lpstr>
      <vt:lpstr>Diapositiva 29</vt:lpstr>
      <vt:lpstr>En América Latina y en nuestro México</vt:lpstr>
      <vt:lpstr>En América Latina y en nuestro México</vt:lpstr>
      <vt:lpstr>Algunas de nuestras ciudades invisibles…</vt:lpstr>
      <vt:lpstr> Los migrantes  recién llegados que encuentran sentido de vida en su pasado </vt:lpstr>
      <vt:lpstr>Quienes nacidos en la urbe, buscan sentido de vida en SU presente, mescla del pasado real heredado y de las modernidades.</vt:lpstr>
      <vt:lpstr>Estos católicos imaginan su vida:</vt:lpstr>
      <vt:lpstr>Desde lo heterogéneo de cultura y experiencias se buscan imaginarios: La búsqueda es a ser alguien, a poder acceder a la felicidad.</vt:lpstr>
      <vt:lpstr>¿Habitan Dios y su Madre en nuestra Ciudad?</vt:lpstr>
      <vt:lpstr>Diapositiva 38</vt:lpstr>
      <vt:lpstr>Los símbolos populares -imagen y narración-</vt:lpstr>
      <vt:lpstr>Diapositiva 40</vt:lpstr>
      <vt:lpstr>Y lo religioso no se extingue…</vt:lpstr>
      <vt:lpstr>Diapositiva 42</vt:lpstr>
      <vt:lpstr>Más  sobrevive… y da sentido de liberación a este pueblo creyente.</vt:lpstr>
      <vt:lpstr>Y frente a esto…</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Elizabeth Judd</dc:creator>
  <cp:lastModifiedBy>Elizabeth</cp:lastModifiedBy>
  <cp:revision>39</cp:revision>
  <dcterms:created xsi:type="dcterms:W3CDTF">2010-07-12T10:10:21Z</dcterms:created>
  <dcterms:modified xsi:type="dcterms:W3CDTF">2011-06-16T21:24:35Z</dcterms:modified>
</cp:coreProperties>
</file>