
<file path=[Content_Types].xml><?xml version="1.0" encoding="utf-8"?>
<Types xmlns="http://schemas.openxmlformats.org/package/2006/content-types">
  <Default Extension="png" ContentType="image/png"/>
  <Default Extension="bmp" ContentType="image/bmp"/>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handoutMasterIdLst>
    <p:handoutMasterId r:id="rId54"/>
  </p:handoutMasterIdLst>
  <p:sldIdLst>
    <p:sldId id="256" r:id="rId3"/>
    <p:sldId id="261" r:id="rId4"/>
    <p:sldId id="284" r:id="rId5"/>
    <p:sldId id="258" r:id="rId6"/>
    <p:sldId id="259" r:id="rId7"/>
    <p:sldId id="257" r:id="rId8"/>
    <p:sldId id="263" r:id="rId9"/>
    <p:sldId id="286" r:id="rId10"/>
    <p:sldId id="262" r:id="rId11"/>
    <p:sldId id="266" r:id="rId12"/>
    <p:sldId id="271" r:id="rId13"/>
    <p:sldId id="265" r:id="rId14"/>
    <p:sldId id="270" r:id="rId15"/>
    <p:sldId id="264" r:id="rId16"/>
    <p:sldId id="260" r:id="rId17"/>
    <p:sldId id="288" r:id="rId18"/>
    <p:sldId id="272" r:id="rId19"/>
    <p:sldId id="273" r:id="rId20"/>
    <p:sldId id="277" r:id="rId21"/>
    <p:sldId id="289" r:id="rId22"/>
    <p:sldId id="293" r:id="rId23"/>
    <p:sldId id="291" r:id="rId24"/>
    <p:sldId id="294" r:id="rId25"/>
    <p:sldId id="290" r:id="rId26"/>
    <p:sldId id="287" r:id="rId27"/>
    <p:sldId id="268" r:id="rId28"/>
    <p:sldId id="269" r:id="rId29"/>
    <p:sldId id="275" r:id="rId30"/>
    <p:sldId id="274" r:id="rId31"/>
    <p:sldId id="279" r:id="rId32"/>
    <p:sldId id="280" r:id="rId33"/>
    <p:sldId id="281" r:id="rId34"/>
    <p:sldId id="282" r:id="rId35"/>
    <p:sldId id="285" r:id="rId36"/>
    <p:sldId id="295" r:id="rId37"/>
    <p:sldId id="296" r:id="rId38"/>
    <p:sldId id="297" r:id="rId39"/>
    <p:sldId id="298" r:id="rId40"/>
    <p:sldId id="299" r:id="rId41"/>
    <p:sldId id="300" r:id="rId42"/>
    <p:sldId id="301" r:id="rId43"/>
    <p:sldId id="302" r:id="rId44"/>
    <p:sldId id="278" r:id="rId45"/>
    <p:sldId id="303" r:id="rId46"/>
    <p:sldId id="304" r:id="rId47"/>
    <p:sldId id="311" r:id="rId48"/>
    <p:sldId id="305" r:id="rId49"/>
    <p:sldId id="307" r:id="rId50"/>
    <p:sldId id="308" r:id="rId51"/>
    <p:sldId id="309" r:id="rId52"/>
    <p:sldId id="310" r:id="rId53"/>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102" y="-7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2 Marcador de fecha"/>
          <p:cNvSpPr>
            <a:spLocks noGrp="1"/>
          </p:cNvSpPr>
          <p:nvPr>
            <p:ph type="dt" sz="quarter" idx="1"/>
          </p:nvPr>
        </p:nvSpPr>
        <p:spPr>
          <a:xfrm>
            <a:off x="3995217" y="0"/>
            <a:ext cx="3056414" cy="465455"/>
          </a:xfrm>
          <a:prstGeom prst="rect">
            <a:avLst/>
          </a:prstGeom>
        </p:spPr>
        <p:txBody>
          <a:bodyPr vert="horz" lIns="93497" tIns="46749" rIns="93497" bIns="46749" rtlCol="0"/>
          <a:lstStyle>
            <a:lvl1pPr algn="r">
              <a:defRPr sz="1200"/>
            </a:lvl1pPr>
          </a:lstStyle>
          <a:p>
            <a:fld id="{2C888526-3A4C-4D7F-B072-E4F793FDA879}" type="datetimeFigureOut">
              <a:rPr lang="en-US" smtClean="0"/>
              <a:t>6/30/2011</a:t>
            </a:fld>
            <a:endParaRPr lang="en-US"/>
          </a:p>
        </p:txBody>
      </p:sp>
      <p:sp>
        <p:nvSpPr>
          <p:cNvPr id="4" name="3 Marcador de pie de página"/>
          <p:cNvSpPr>
            <a:spLocks noGrp="1"/>
          </p:cNvSpPr>
          <p:nvPr>
            <p:ph type="ftr" sz="quarter" idx="2"/>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5" name="4 Marcador de número de diapositiva"/>
          <p:cNvSpPr>
            <a:spLocks noGrp="1"/>
          </p:cNvSpPr>
          <p:nvPr>
            <p:ph type="sldNum" sz="quarter" idx="3"/>
          </p:nvPr>
        </p:nvSpPr>
        <p:spPr>
          <a:xfrm>
            <a:off x="3995217" y="8842029"/>
            <a:ext cx="3056414" cy="465455"/>
          </a:xfrm>
          <a:prstGeom prst="rect">
            <a:avLst/>
          </a:prstGeom>
        </p:spPr>
        <p:txBody>
          <a:bodyPr vert="horz" lIns="93497" tIns="46749" rIns="93497" bIns="46749" rtlCol="0" anchor="b"/>
          <a:lstStyle>
            <a:lvl1pPr algn="r">
              <a:defRPr sz="1200"/>
            </a:lvl1pPr>
          </a:lstStyle>
          <a:p>
            <a:fld id="{8A461989-6279-48E8-A62E-7A0F5EA616D8}" type="slidenum">
              <a:rPr lang="en-US" smtClean="0"/>
              <a:t>‹Nº›</a:t>
            </a:fld>
            <a:endParaRPr lang="en-US"/>
          </a:p>
        </p:txBody>
      </p:sp>
    </p:spTree>
    <p:extLst>
      <p:ext uri="{BB962C8B-B14F-4D97-AF65-F5344CB8AC3E}">
        <p14:creationId xmlns:p14="http://schemas.microsoft.com/office/powerpoint/2010/main" val="102511561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16" name="Title 15"/>
          <p:cNvSpPr>
            <a:spLocks noGrp="1"/>
          </p:cNvSpPr>
          <p:nvPr>
            <p:ph type="title"/>
          </p:nvPr>
        </p:nvSpPr>
        <p:spPr>
          <a:xfrm>
            <a:off x="2438400" y="1447800"/>
            <a:ext cx="3962400" cy="2133600"/>
          </a:xfrm>
        </p:spPr>
        <p:txBody>
          <a:bodyPr anchor="b"/>
          <a:lstStyle/>
          <a:p>
            <a:r>
              <a:rPr lang="es-ES" smtClean="0"/>
              <a:t>Haga clic para modificar el estilo de título del patrón</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C9AD50ED-C2F8-41D0-8584-8C73B51FDDC7}" type="datetimeFigureOut">
              <a:rPr lang="en-US" smtClean="0"/>
              <a:t>6/30/2011</a:t>
            </a:fld>
            <a:endParaRPr lang="en-US"/>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1E8BAAE3-490D-4979-A1D2-B93698B823F1}" type="slidenum">
              <a:rPr lang="en-US" smtClean="0"/>
              <a:t>‹Nº›</a:t>
            </a:fld>
            <a:endParaRPr lang="en-US"/>
          </a:p>
        </p:txBody>
      </p:sp>
      <p:sp>
        <p:nvSpPr>
          <p:cNvPr id="15" name="Footer Placeholder 14"/>
          <p:cNvSpPr>
            <a:spLocks noGrp="1"/>
          </p:cNvSpPr>
          <p:nvPr>
            <p:ph type="ftr" sz="quarter" idx="12"/>
          </p:nvPr>
        </p:nvSpPr>
        <p:spPr>
          <a:xfrm>
            <a:off x="3581400" y="6296248"/>
            <a:ext cx="2820987" cy="152400"/>
          </a:xfrm>
        </p:spPr>
        <p:txBody>
          <a:bodyPr/>
          <a:lstStyle/>
          <a:p>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6" name="Title 15"/>
          <p:cNvSpPr>
            <a:spLocks noGrp="1"/>
          </p:cNvSpPr>
          <p:nvPr>
            <p:ph type="title"/>
          </p:nvPr>
        </p:nvSpPr>
        <p:spPr/>
        <p:txBody>
          <a:bodyPr/>
          <a:lstStyle/>
          <a:p>
            <a:r>
              <a:rPr lang="es-ES" smtClean="0"/>
              <a:t>Haga clic para modificar el estilo de título del patrón</a:t>
            </a:r>
            <a:endParaRPr lang="en-US"/>
          </a:p>
        </p:txBody>
      </p:sp>
      <p:sp>
        <p:nvSpPr>
          <p:cNvPr id="10" name="Date Placeholder 9"/>
          <p:cNvSpPr>
            <a:spLocks noGrp="1"/>
          </p:cNvSpPr>
          <p:nvPr>
            <p:ph type="dt" sz="half" idx="10"/>
          </p:nvPr>
        </p:nvSpPr>
        <p:spPr/>
        <p:txBody>
          <a:bodyPr/>
          <a:lstStyle/>
          <a:p>
            <a:fld id="{C9AD50ED-C2F8-41D0-8584-8C73B51FDDC7}" type="datetimeFigureOut">
              <a:rPr lang="en-US" smtClean="0"/>
              <a:t>6/30/2011</a:t>
            </a:fld>
            <a:endParaRPr lang="en-US"/>
          </a:p>
        </p:txBody>
      </p:sp>
      <p:sp>
        <p:nvSpPr>
          <p:cNvPr id="11" name="Slide Number Placeholder 10"/>
          <p:cNvSpPr>
            <a:spLocks noGrp="1"/>
          </p:cNvSpPr>
          <p:nvPr>
            <p:ph type="sldNum" sz="quarter" idx="11"/>
          </p:nvPr>
        </p:nvSpPr>
        <p:spPr/>
        <p:txBody>
          <a:bodyPr/>
          <a:lstStyle/>
          <a:p>
            <a:fld id="{1E8BAAE3-490D-4979-A1D2-B93698B823F1}" type="slidenum">
              <a:rPr lang="en-US" smtClean="0"/>
              <a:t>‹Nº›</a:t>
            </a:fld>
            <a:endParaRPr lang="en-US"/>
          </a:p>
        </p:txBody>
      </p:sp>
      <p:sp>
        <p:nvSpPr>
          <p:cNvPr id="12" name="Footer Placeholder 11"/>
          <p:cNvSpPr>
            <a:spLocks noGrp="1"/>
          </p:cNvSpPr>
          <p:nvPr>
            <p:ph type="ftr" sz="quarter" idx="12"/>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C9AD50ED-C2F8-41D0-8584-8C73B51FDDC7}" type="datetimeFigureOut">
              <a:rPr lang="en-US" smtClean="0"/>
              <a:t>6/30/2011</a:t>
            </a:fld>
            <a:endParaRPr lang="en-US"/>
          </a:p>
        </p:txBody>
      </p:sp>
      <p:sp>
        <p:nvSpPr>
          <p:cNvPr id="13" name="Slide Number Placeholder 12"/>
          <p:cNvSpPr>
            <a:spLocks noGrp="1"/>
          </p:cNvSpPr>
          <p:nvPr>
            <p:ph type="sldNum" sz="quarter" idx="11"/>
          </p:nvPr>
        </p:nvSpPr>
        <p:spPr>
          <a:xfrm>
            <a:off x="4116388" y="6400800"/>
            <a:ext cx="533400" cy="152400"/>
          </a:xfrm>
        </p:spPr>
        <p:txBody>
          <a:bodyPr/>
          <a:lstStyle/>
          <a:p>
            <a:fld id="{1E8BAAE3-490D-4979-A1D2-B93698B823F1}" type="slidenum">
              <a:rPr lang="en-US" smtClean="0"/>
              <a:t>‹Nº›</a:t>
            </a:fld>
            <a:endParaRPr lang="en-US"/>
          </a:p>
        </p:txBody>
      </p:sp>
      <p:sp>
        <p:nvSpPr>
          <p:cNvPr id="14" name="Footer Placeholder 13"/>
          <p:cNvSpPr>
            <a:spLocks noGrp="1"/>
          </p:cNvSpPr>
          <p:nvPr>
            <p:ph type="ftr" sz="quarter" idx="12"/>
          </p:nvPr>
        </p:nvSpPr>
        <p:spPr>
          <a:xfrm>
            <a:off x="838200" y="6296248"/>
            <a:ext cx="2820987" cy="152400"/>
          </a:xfrm>
        </p:spPr>
        <p:txBody>
          <a:bodyPr/>
          <a:lstStyle/>
          <a:p>
            <a:endParaRPr lang="en-US"/>
          </a:p>
        </p:txBody>
      </p:sp>
      <p:sp>
        <p:nvSpPr>
          <p:cNvPr id="15" name="Title 14"/>
          <p:cNvSpPr>
            <a:spLocks noGrp="1"/>
          </p:cNvSpPr>
          <p:nvPr>
            <p:ph type="title"/>
          </p:nvPr>
        </p:nvSpPr>
        <p:spPr>
          <a:xfrm>
            <a:off x="457200" y="1828800"/>
            <a:ext cx="3200400" cy="1752600"/>
          </a:xfrm>
        </p:spPr>
        <p:txBody>
          <a:bodyPr anchor="b"/>
          <a:lstStyle/>
          <a:p>
            <a:r>
              <a:rPr lang="es-ES" smtClean="0"/>
              <a:t>Haga clic para modificar el estilo de título del patrón</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es-ES" smtClean="0"/>
              <a:t>Haga clic para modificar el estilo de texto del patrón</a:t>
            </a:r>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1" name="Title 1"/>
          <p:cNvSpPr>
            <a:spLocks noGrp="1"/>
          </p:cNvSpPr>
          <p:nvPr>
            <p:ph type="title"/>
          </p:nvPr>
        </p:nvSpPr>
        <p:spPr>
          <a:xfrm>
            <a:off x="4876800" y="457200"/>
            <a:ext cx="2819400" cy="5714999"/>
          </a:xfrm>
        </p:spPr>
        <p:txBody>
          <a:bodyPr/>
          <a:lstStyle/>
          <a:p>
            <a:r>
              <a:rPr lang="es-ES" smtClean="0"/>
              <a:t>Haga clic para modificar el estilo de título del patrón</a:t>
            </a:r>
            <a:endParaRPr lang="en-US"/>
          </a:p>
        </p:txBody>
      </p:sp>
      <p:sp>
        <p:nvSpPr>
          <p:cNvPr id="9" name="Date Placeholder 8"/>
          <p:cNvSpPr>
            <a:spLocks noGrp="1"/>
          </p:cNvSpPr>
          <p:nvPr>
            <p:ph type="dt" sz="half" idx="10"/>
          </p:nvPr>
        </p:nvSpPr>
        <p:spPr/>
        <p:txBody>
          <a:bodyPr/>
          <a:lstStyle/>
          <a:p>
            <a:fld id="{C9AD50ED-C2F8-41D0-8584-8C73B51FDDC7}" type="datetimeFigureOut">
              <a:rPr lang="en-US" smtClean="0"/>
              <a:t>6/30/2011</a:t>
            </a:fld>
            <a:endParaRPr lang="en-US"/>
          </a:p>
        </p:txBody>
      </p:sp>
      <p:sp>
        <p:nvSpPr>
          <p:cNvPr id="13" name="Slide Number Placeholder 12"/>
          <p:cNvSpPr>
            <a:spLocks noGrp="1"/>
          </p:cNvSpPr>
          <p:nvPr>
            <p:ph type="sldNum" sz="quarter" idx="11"/>
          </p:nvPr>
        </p:nvSpPr>
        <p:spPr/>
        <p:txBody>
          <a:bodyPr/>
          <a:lstStyle/>
          <a:p>
            <a:fld id="{1E8BAAE3-490D-4979-A1D2-B93698B823F1}" type="slidenum">
              <a:rPr lang="en-US" smtClean="0"/>
              <a:t>‹Nº›</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11" name="Title 1"/>
          <p:cNvSpPr>
            <a:spLocks noGrp="1"/>
          </p:cNvSpPr>
          <p:nvPr>
            <p:ph type="title"/>
          </p:nvPr>
        </p:nvSpPr>
        <p:spPr>
          <a:xfrm>
            <a:off x="4876800" y="457200"/>
            <a:ext cx="2819400" cy="5714999"/>
          </a:xfrm>
        </p:spPr>
        <p:txBody>
          <a:bodyPr/>
          <a:lstStyle/>
          <a:p>
            <a:r>
              <a:rPr lang="es-ES" smtClean="0"/>
              <a:t>Haga clic para modificar el estilo de título del patrón</a:t>
            </a:r>
            <a:endParaRPr lang="en-US"/>
          </a:p>
        </p:txBody>
      </p:sp>
      <p:sp>
        <p:nvSpPr>
          <p:cNvPr id="12" name="Date Placeholder 11"/>
          <p:cNvSpPr>
            <a:spLocks noGrp="1"/>
          </p:cNvSpPr>
          <p:nvPr>
            <p:ph type="dt" sz="half" idx="10"/>
          </p:nvPr>
        </p:nvSpPr>
        <p:spPr/>
        <p:txBody>
          <a:bodyPr/>
          <a:lstStyle/>
          <a:p>
            <a:fld id="{C9AD50ED-C2F8-41D0-8584-8C73B51FDDC7}" type="datetimeFigureOut">
              <a:rPr lang="en-US" smtClean="0"/>
              <a:t>6/30/2011</a:t>
            </a:fld>
            <a:endParaRPr lang="en-US"/>
          </a:p>
        </p:txBody>
      </p:sp>
      <p:sp>
        <p:nvSpPr>
          <p:cNvPr id="14" name="Slide Number Placeholder 13"/>
          <p:cNvSpPr>
            <a:spLocks noGrp="1"/>
          </p:cNvSpPr>
          <p:nvPr>
            <p:ph type="sldNum" sz="quarter" idx="11"/>
          </p:nvPr>
        </p:nvSpPr>
        <p:spPr/>
        <p:txBody>
          <a:bodyPr/>
          <a:lstStyle/>
          <a:p>
            <a:fld id="{1E8BAAE3-490D-4979-A1D2-B93698B823F1}" type="slidenum">
              <a:rPr lang="en-US" smtClean="0"/>
              <a:t>‹Nº›</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es-ES" smtClean="0"/>
              <a:t>Haga clic para modificar el estilo de título del patrón</a:t>
            </a:r>
            <a:endParaRPr lang="en-US" dirty="0"/>
          </a:p>
        </p:txBody>
      </p:sp>
      <p:sp>
        <p:nvSpPr>
          <p:cNvPr id="9" name="Date Placeholder 8"/>
          <p:cNvSpPr>
            <a:spLocks noGrp="1"/>
          </p:cNvSpPr>
          <p:nvPr>
            <p:ph type="dt" sz="half" idx="10"/>
          </p:nvPr>
        </p:nvSpPr>
        <p:spPr/>
        <p:txBody>
          <a:bodyPr/>
          <a:lstStyle/>
          <a:p>
            <a:fld id="{C9AD50ED-C2F8-41D0-8584-8C73B51FDDC7}" type="datetimeFigureOut">
              <a:rPr lang="en-US" smtClean="0"/>
              <a:t>6/30/2011</a:t>
            </a:fld>
            <a:endParaRPr lang="en-US"/>
          </a:p>
        </p:txBody>
      </p:sp>
      <p:sp>
        <p:nvSpPr>
          <p:cNvPr id="10" name="Slide Number Placeholder 9"/>
          <p:cNvSpPr>
            <a:spLocks noGrp="1"/>
          </p:cNvSpPr>
          <p:nvPr>
            <p:ph type="sldNum" sz="quarter" idx="11"/>
          </p:nvPr>
        </p:nvSpPr>
        <p:spPr/>
        <p:txBody>
          <a:bodyPr/>
          <a:lstStyle/>
          <a:p>
            <a:fld id="{1E8BAAE3-490D-4979-A1D2-B93698B823F1}" type="slidenum">
              <a:rPr lang="en-US" smtClean="0"/>
              <a:t>‹Nº›</a:t>
            </a:fld>
            <a:endParaRPr lang="en-US"/>
          </a:p>
        </p:txBody>
      </p:sp>
      <p:sp>
        <p:nvSpPr>
          <p:cNvPr id="11" name="Footer Placeholder 10"/>
          <p:cNvSpPr>
            <a:spLocks noGrp="1"/>
          </p:cNvSpPr>
          <p:nvPr>
            <p:ph type="ftr" sz="quarter" idx="12"/>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C9AD50ED-C2F8-41D0-8584-8C73B51FDDC7}" type="datetimeFigureOut">
              <a:rPr lang="en-US" smtClean="0"/>
              <a:t>6/30/2011</a:t>
            </a:fld>
            <a:endParaRPr lang="en-US"/>
          </a:p>
        </p:txBody>
      </p:sp>
      <p:sp>
        <p:nvSpPr>
          <p:cNvPr id="9" name="Slide Number Placeholder 8"/>
          <p:cNvSpPr>
            <a:spLocks noGrp="1"/>
          </p:cNvSpPr>
          <p:nvPr>
            <p:ph type="sldNum" sz="quarter" idx="11"/>
          </p:nvPr>
        </p:nvSpPr>
        <p:spPr/>
        <p:txBody>
          <a:bodyPr/>
          <a:lstStyle/>
          <a:p>
            <a:fld id="{1E8BAAE3-490D-4979-A1D2-B93698B823F1}" type="slidenum">
              <a:rPr lang="en-US" smtClean="0"/>
              <a:t>‹Nº›</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5" name="Date Placeholder 14"/>
          <p:cNvSpPr>
            <a:spLocks noGrp="1"/>
          </p:cNvSpPr>
          <p:nvPr>
            <p:ph type="dt" sz="half" idx="10"/>
          </p:nvPr>
        </p:nvSpPr>
        <p:spPr/>
        <p:txBody>
          <a:bodyPr/>
          <a:lstStyle/>
          <a:p>
            <a:fld id="{C9AD50ED-C2F8-41D0-8584-8C73B51FDDC7}" type="datetimeFigureOut">
              <a:rPr lang="en-US" smtClean="0"/>
              <a:t>6/30/2011</a:t>
            </a:fld>
            <a:endParaRPr lang="en-US"/>
          </a:p>
        </p:txBody>
      </p:sp>
      <p:sp>
        <p:nvSpPr>
          <p:cNvPr id="16" name="Slide Number Placeholder 15"/>
          <p:cNvSpPr>
            <a:spLocks noGrp="1"/>
          </p:cNvSpPr>
          <p:nvPr>
            <p:ph type="sldNum" sz="quarter" idx="11"/>
          </p:nvPr>
        </p:nvSpPr>
        <p:spPr/>
        <p:txBody>
          <a:bodyPr/>
          <a:lstStyle/>
          <a:p>
            <a:fld id="{1E8BAAE3-490D-4979-A1D2-B93698B823F1}" type="slidenum">
              <a:rPr lang="en-US" smtClean="0"/>
              <a:t>‹Nº›</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es-ES" smtClean="0"/>
              <a:t>Haga clic para modificar el estilo de título del patrón</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6" name="Date Placeholder 15"/>
          <p:cNvSpPr>
            <a:spLocks noGrp="1"/>
          </p:cNvSpPr>
          <p:nvPr>
            <p:ph type="dt" sz="half" idx="10"/>
          </p:nvPr>
        </p:nvSpPr>
        <p:spPr/>
        <p:txBody>
          <a:bodyPr/>
          <a:lstStyle/>
          <a:p>
            <a:fld id="{C9AD50ED-C2F8-41D0-8584-8C73B51FDDC7}" type="datetimeFigureOut">
              <a:rPr lang="en-US" smtClean="0"/>
              <a:t>6/30/2011</a:t>
            </a:fld>
            <a:endParaRPr lang="en-US"/>
          </a:p>
        </p:txBody>
      </p:sp>
      <p:sp>
        <p:nvSpPr>
          <p:cNvPr id="17" name="Slide Number Placeholder 16"/>
          <p:cNvSpPr>
            <a:spLocks noGrp="1"/>
          </p:cNvSpPr>
          <p:nvPr>
            <p:ph type="sldNum" sz="quarter" idx="11"/>
          </p:nvPr>
        </p:nvSpPr>
        <p:spPr/>
        <p:txBody>
          <a:bodyPr/>
          <a:lstStyle/>
          <a:p>
            <a:fld id="{1E8BAAE3-490D-4979-A1D2-B93698B823F1}" type="slidenum">
              <a:rPr lang="en-US" smtClean="0"/>
              <a:t>‹Nº›</a:t>
            </a:fld>
            <a:endParaRPr lang="en-US"/>
          </a:p>
        </p:txBody>
      </p:sp>
      <p:sp>
        <p:nvSpPr>
          <p:cNvPr id="18" name="Footer Placeholder 17"/>
          <p:cNvSpPr>
            <a:spLocks noGrp="1"/>
          </p:cNvSpPr>
          <p:nvPr>
            <p:ph type="ftr" sz="quarter" idx="12"/>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Date Placeholder 12"/>
          <p:cNvSpPr>
            <a:spLocks noGrp="1"/>
          </p:cNvSpPr>
          <p:nvPr>
            <p:ph type="dt" sz="half" idx="10"/>
          </p:nvPr>
        </p:nvSpPr>
        <p:spPr/>
        <p:txBody>
          <a:bodyPr/>
          <a:lstStyle/>
          <a:p>
            <a:fld id="{C9AD50ED-C2F8-41D0-8584-8C73B51FDDC7}" type="datetimeFigureOut">
              <a:rPr lang="en-US" smtClean="0"/>
              <a:t>6/30/2011</a:t>
            </a:fld>
            <a:endParaRPr lang="en-US"/>
          </a:p>
        </p:txBody>
      </p:sp>
      <p:sp>
        <p:nvSpPr>
          <p:cNvPr id="14" name="Slide Number Placeholder 13"/>
          <p:cNvSpPr>
            <a:spLocks noGrp="1"/>
          </p:cNvSpPr>
          <p:nvPr>
            <p:ph type="sldNum" sz="quarter" idx="11"/>
          </p:nvPr>
        </p:nvSpPr>
        <p:spPr/>
        <p:txBody>
          <a:bodyPr/>
          <a:lstStyle/>
          <a:p>
            <a:fld id="{1E8BAAE3-490D-4979-A1D2-B93698B823F1}" type="slidenum">
              <a:rPr lang="en-US" smtClean="0"/>
              <a:t>‹Nº›</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Date Placeholder 12"/>
          <p:cNvSpPr>
            <a:spLocks noGrp="1"/>
          </p:cNvSpPr>
          <p:nvPr>
            <p:ph type="dt" sz="half" idx="10"/>
          </p:nvPr>
        </p:nvSpPr>
        <p:spPr/>
        <p:txBody>
          <a:bodyPr/>
          <a:lstStyle/>
          <a:p>
            <a:fld id="{C9AD50ED-C2F8-41D0-8584-8C73B51FDDC7}" type="datetimeFigureOut">
              <a:rPr lang="en-US" smtClean="0"/>
              <a:t>6/30/2011</a:t>
            </a:fld>
            <a:endParaRPr lang="en-US"/>
          </a:p>
        </p:txBody>
      </p:sp>
      <p:sp>
        <p:nvSpPr>
          <p:cNvPr id="14" name="Slide Number Placeholder 13"/>
          <p:cNvSpPr>
            <a:spLocks noGrp="1"/>
          </p:cNvSpPr>
          <p:nvPr>
            <p:ph type="sldNum" sz="quarter" idx="11"/>
          </p:nvPr>
        </p:nvSpPr>
        <p:spPr/>
        <p:txBody>
          <a:bodyPr/>
          <a:lstStyle/>
          <a:p>
            <a:fld id="{1E8BAAE3-490D-4979-A1D2-B93698B823F1}" type="slidenum">
              <a:rPr lang="en-US" smtClean="0"/>
              <a:t>‹Nº›</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C9AD50ED-C2F8-41D0-8584-8C73B51FDDC7}" type="datetimeFigureOut">
              <a:rPr lang="en-US" smtClean="0"/>
              <a:t>6/30/2011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8BAAE3-490D-4979-A1D2-B93698B823F1}" type="slidenum">
              <a:rPr lang="en-US" smtClean="0"/>
              <a:t>‹Nº›</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C9AD50ED-C2F8-41D0-8584-8C73B51FDDC7}" type="datetimeFigureOut">
              <a:rPr lang="en-US" smtClean="0"/>
              <a:t>6/30/2011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8BAAE3-490D-4979-A1D2-B93698B823F1}" type="slidenum">
              <a:rPr lang="en-US" smtClean="0"/>
              <a:t>‹Nº›</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C9AD50ED-C2F8-41D0-8584-8C73B51FDDC7}" type="datetimeFigureOut">
              <a:rPr lang="en-US" smtClean="0"/>
              <a:t>6/30/2011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8BAAE3-490D-4979-A1D2-B93698B823F1}" type="slidenum">
              <a:rPr lang="en-US" smtClean="0"/>
              <a:t>‹Nº›</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C9AD50ED-C2F8-41D0-8584-8C73B51FDDC7}" type="datetimeFigureOut">
              <a:rPr lang="en-US" smtClean="0"/>
              <a:t>6/30/2011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8BAAE3-490D-4979-A1D2-B93698B823F1}" type="slidenum">
              <a:rPr lang="en-US" smtClean="0"/>
              <a:t>‹Nº›</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C9AD50ED-C2F8-41D0-8584-8C73B51FDDC7}" type="datetimeFigureOut">
              <a:rPr lang="en-US" smtClean="0"/>
              <a:t>6/30/2011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8BAAE3-490D-4979-A1D2-B93698B823F1}" type="slidenum">
              <a:rPr lang="en-US" smtClean="0"/>
              <a:t>‹Nº›</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C9AD50ED-C2F8-41D0-8584-8C73B51FDDC7}" type="datetimeFigureOut">
              <a:rPr lang="en-US" smtClean="0"/>
              <a:t>6/30/2011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8BAAE3-490D-4979-A1D2-B93698B823F1}" type="slidenum">
              <a:rPr lang="en-US" smtClean="0"/>
              <a:t>‹Nº›</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AD50ED-C2F8-41D0-8584-8C73B51FDDC7}" type="datetimeFigureOut">
              <a:rPr lang="en-US" smtClean="0"/>
              <a:t>6/30/2011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8BAAE3-490D-4979-A1D2-B93698B823F1}" type="slidenum">
              <a:rPr lang="en-US" smtClean="0"/>
              <a:t>‹Nº›</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9AD50ED-C2F8-41D0-8584-8C73B51FDDC7}" type="datetimeFigureOut">
              <a:rPr lang="en-US" smtClean="0"/>
              <a:t>6/30/2011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8BAAE3-490D-4979-A1D2-B93698B823F1}" type="slidenum">
              <a:rPr lang="en-US" smtClean="0"/>
              <a:t>‹Nº›</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8" name="Date Placeholder 7"/>
          <p:cNvSpPr>
            <a:spLocks noGrp="1"/>
          </p:cNvSpPr>
          <p:nvPr>
            <p:ph type="dt" sz="half" idx="10"/>
          </p:nvPr>
        </p:nvSpPr>
        <p:spPr/>
        <p:txBody>
          <a:bodyPr/>
          <a:lstStyle/>
          <a:p>
            <a:fld id="{C9AD50ED-C2F8-41D0-8584-8C73B51FDDC7}" type="datetimeFigureOut">
              <a:rPr lang="en-US" smtClean="0"/>
              <a:t>6/30/2011</a:t>
            </a:fld>
            <a:endParaRPr lang="en-US"/>
          </a:p>
        </p:txBody>
      </p:sp>
      <p:sp>
        <p:nvSpPr>
          <p:cNvPr id="9" name="Slide Number Placeholder 8"/>
          <p:cNvSpPr>
            <a:spLocks noGrp="1"/>
          </p:cNvSpPr>
          <p:nvPr>
            <p:ph type="sldNum" sz="quarter" idx="11"/>
          </p:nvPr>
        </p:nvSpPr>
        <p:spPr/>
        <p:txBody>
          <a:bodyPr/>
          <a:lstStyle/>
          <a:p>
            <a:fld id="{1E8BAAE3-490D-4979-A1D2-B93698B823F1}" type="slidenum">
              <a:rPr lang="en-US" smtClean="0"/>
              <a:t>‹Nº›</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C9AD50ED-C2F8-41D0-8584-8C73B51FDDC7}" type="datetimeFigureOut">
              <a:rPr lang="en-US" smtClean="0"/>
              <a:t>6/30/2011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8BAAE3-490D-4979-A1D2-B93698B823F1}" type="slidenum">
              <a:rPr lang="en-US" smtClean="0"/>
              <a:t>‹Nº›</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C9AD50ED-C2F8-41D0-8584-8C73B51FDDC7}" type="datetimeFigureOut">
              <a:rPr lang="en-US" smtClean="0"/>
              <a:t>6/30/2011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8BAAE3-490D-4979-A1D2-B93698B823F1}" type="slidenum">
              <a:rPr lang="en-US" smtClean="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1E8BAAE3-490D-4979-A1D2-B93698B823F1}" type="slidenum">
              <a:rPr lang="en-US" smtClean="0"/>
              <a:t>‹Nº›</a:t>
            </a:fld>
            <a:endParaRPr lang="en-US"/>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C9AD50ED-C2F8-41D0-8584-8C73B51FDDC7}" type="datetimeFigureOut">
              <a:rPr lang="en-US" smtClean="0"/>
              <a:t>6/30/2011</a:t>
            </a:fld>
            <a:endParaRPr lang="en-US"/>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xmlns:mc="http://schemas.openxmlformats.org/markup-compatibility/2006" xmlns:a14="http://schemas.microsoft.com/office/drawing/2010/main" val="FFFFFF" mc:Ignorable=""/>
            </a:solidFill>
          </a:ln>
        </p:spPr>
        <p:txBody>
          <a:bodyPr vert="horz" lIns="0" tIns="0" rIns="0" bIns="0" rtlCol="0" anchor="ctr"/>
          <a:lstStyle>
            <a:lvl1pPr algn="ctr">
              <a:defRPr sz="1800">
                <a:solidFill>
                  <a:srgbClr xmlns:mc="http://schemas.openxmlformats.org/markup-compatibility/2006" xmlns:a14="http://schemas.microsoft.com/office/drawing/2010/main" val="FFFFFF" mc:Ignorable=""/>
                </a:solidFill>
              </a:defRPr>
            </a:lvl1pPr>
          </a:lstStyle>
          <a:p>
            <a:fld id="{1E8BAAE3-490D-4979-A1D2-B93698B823F1}" type="slidenum">
              <a:rPr lang="en-US" smtClean="0"/>
              <a:t>‹Nº›</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C9AD50ED-C2F8-41D0-8584-8C73B51FDDC7}" type="datetimeFigureOut">
              <a:rPr lang="en-US" smtClean="0"/>
              <a:t>6/30/2011</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b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 Target="slide9.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 Target="slide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 Target="slide9.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600200" y="2819400"/>
            <a:ext cx="4800600" cy="2895600"/>
          </a:xfrm>
        </p:spPr>
        <p:txBody>
          <a:bodyPr>
            <a:normAutofit fontScale="92500" lnSpcReduction="10000"/>
          </a:bodyPr>
          <a:lstStyle/>
          <a:p>
            <a:r>
              <a:rPr lang="es-ES" sz="7200" dirty="0" smtClean="0">
                <a:effectLst>
                  <a:outerShdw blurRad="38100" dist="38100" dir="2700000" algn="tl">
                    <a:srgbClr xmlns:mc="http://schemas.openxmlformats.org/markup-compatibility/2006" xmlns:a14="http://schemas.microsoft.com/office/drawing/2010/main" val="000000" mc:Ignorable="">
                      <a:alpha val="43137"/>
                    </a:srgbClr>
                  </a:outerShdw>
                </a:effectLst>
              </a:rPr>
              <a:t>Eclesiología</a:t>
            </a:r>
          </a:p>
          <a:p>
            <a:r>
              <a:rPr lang="es-ES" sz="3200" dirty="0" smtClean="0">
                <a:effectLst>
                  <a:outerShdw blurRad="38100" dist="38100" dir="2700000" algn="tl">
                    <a:srgbClr xmlns:mc="http://schemas.openxmlformats.org/markup-compatibility/2006" xmlns:a14="http://schemas.microsoft.com/office/drawing/2010/main" val="000000" mc:Ignorable="">
                      <a:alpha val="43137"/>
                    </a:srgbClr>
                  </a:outerShdw>
                </a:effectLst>
              </a:rPr>
              <a:t>Modulo 1.3</a:t>
            </a:r>
          </a:p>
          <a:p>
            <a:r>
              <a:rPr lang="es-ES" sz="3500" dirty="0" smtClean="0">
                <a:solidFill>
                  <a:schemeClr val="tx1"/>
                </a:solidFill>
                <a:effectLst>
                  <a:outerShdw blurRad="38100" dist="38100" dir="2700000" algn="tl">
                    <a:srgbClr xmlns:mc="http://schemas.openxmlformats.org/markup-compatibility/2006" xmlns:a14="http://schemas.microsoft.com/office/drawing/2010/main" val="000000" mc:Ignorable="">
                      <a:alpha val="43137"/>
                    </a:srgbClr>
                  </a:outerShdw>
                </a:effectLst>
              </a:rPr>
              <a:t>Desafíos para una </a:t>
            </a:r>
            <a:r>
              <a:rPr lang="es-ES" sz="3500" dirty="0" err="1" smtClean="0">
                <a:solidFill>
                  <a:schemeClr val="tx1"/>
                </a:solidFill>
                <a:effectLst>
                  <a:outerShdw blurRad="38100" dist="38100" dir="2700000" algn="tl">
                    <a:srgbClr xmlns:mc="http://schemas.openxmlformats.org/markup-compatibility/2006" xmlns:a14="http://schemas.microsoft.com/office/drawing/2010/main" val="000000" mc:Ignorable="">
                      <a:alpha val="43137"/>
                    </a:srgbClr>
                  </a:outerShdw>
                </a:effectLst>
              </a:rPr>
              <a:t>eclesialidad</a:t>
            </a:r>
            <a:r>
              <a:rPr lang="es-ES" sz="3500" dirty="0" smtClean="0">
                <a:solidFill>
                  <a:schemeClr val="tx1"/>
                </a:solidFill>
                <a:effectLst>
                  <a:outerShdw blurRad="38100" dist="38100" dir="2700000" algn="tl">
                    <a:srgbClr xmlns:mc="http://schemas.openxmlformats.org/markup-compatibility/2006" xmlns:a14="http://schemas.microsoft.com/office/drawing/2010/main" val="000000" mc:Ignorable="">
                      <a:alpha val="43137"/>
                    </a:srgbClr>
                  </a:outerShdw>
                </a:effectLst>
              </a:rPr>
              <a:t> en el siglo XXI</a:t>
            </a:r>
          </a:p>
          <a:p>
            <a:r>
              <a:rPr lang="es-ES" sz="2200" dirty="0" smtClean="0">
                <a:solidFill>
                  <a:schemeClr val="tx1"/>
                </a:solidFill>
                <a:effectLst>
                  <a:outerShdw blurRad="38100" dist="38100" dir="2700000" algn="tl">
                    <a:srgbClr xmlns:mc="http://schemas.openxmlformats.org/markup-compatibility/2006" xmlns:a14="http://schemas.microsoft.com/office/drawing/2010/main" val="000000" mc:Ignorable="">
                      <a:alpha val="43137"/>
                    </a:srgbClr>
                  </a:outerShdw>
                </a:effectLst>
              </a:rPr>
              <a:t>Dr. Jesús Antonio Serrano Sánchez </a:t>
            </a:r>
            <a:endParaRPr lang="en-US" sz="2200" dirty="0">
              <a:solidFill>
                <a:schemeClr val="tx1"/>
              </a:solidFill>
              <a:effectLst>
                <a:outerShdw blurRad="38100" dist="38100" dir="2700000" algn="tl">
                  <a:srgbClr xmlns:mc="http://schemas.openxmlformats.org/markup-compatibility/2006" xmlns:a14="http://schemas.microsoft.com/office/drawing/2010/main" val="000000" mc:Ignorable="">
                    <a:alpha val="43137"/>
                  </a:srgbClr>
                </a:outerShdw>
              </a:effectLst>
            </a:endParaRPr>
          </a:p>
          <a:p>
            <a:endParaRPr lang="en-US" sz="3000" dirty="0"/>
          </a:p>
        </p:txBody>
      </p:sp>
      <p:sp>
        <p:nvSpPr>
          <p:cNvPr id="4" name="3 Título"/>
          <p:cNvSpPr>
            <a:spLocks noGrp="1"/>
          </p:cNvSpPr>
          <p:nvPr>
            <p:ph type="title"/>
          </p:nvPr>
        </p:nvSpPr>
        <p:spPr>
          <a:xfrm>
            <a:off x="838200" y="533400"/>
            <a:ext cx="5562600" cy="1752600"/>
          </a:xfrm>
        </p:spPr>
        <p:txBody>
          <a:bodyPr/>
          <a:lstStyle/>
          <a:p>
            <a:r>
              <a:rPr lang="es-ES" sz="3200" dirty="0" smtClean="0">
                <a:latin typeface="AR ESSENCE" pitchFamily="2" charset="0"/>
              </a:rPr>
              <a:t>Diplomado de Actualización Teológico Pastoral </a:t>
            </a:r>
            <a:r>
              <a:rPr lang="es-ES" dirty="0" smtClean="0"/>
              <a:t/>
            </a:r>
            <a:br>
              <a:rPr lang="es-ES" dirty="0" smtClean="0"/>
            </a:br>
            <a:endParaRPr lang="en-US" dirty="0"/>
          </a:p>
        </p:txBody>
      </p:sp>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810260"/>
            <a:ext cx="1990725" cy="1844739"/>
          </a:xfrm>
          <a:prstGeom prst="rect">
            <a:avLst/>
          </a:prstGeom>
        </p:spPr>
      </p:pic>
      <p:pic>
        <p:nvPicPr>
          <p:cNvPr id="6" name="Imagen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604691"/>
            <a:ext cx="9144000" cy="1243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3048000" y="6400800"/>
            <a:ext cx="2636043" cy="369332"/>
          </a:xfrm>
          <a:prstGeom prst="rect">
            <a:avLst/>
          </a:prstGeom>
        </p:spPr>
        <p:txBody>
          <a:bodyPr wrap="none">
            <a:spAutoFit/>
          </a:bodyPr>
          <a:lstStyle/>
          <a:p>
            <a:r>
              <a:rPr lang="es-MX" b="1" dirty="0">
                <a:solidFill>
                  <a:schemeClr val="accent5">
                    <a:lumMod val="60000"/>
                    <a:lumOff val="40000"/>
                  </a:schemeClr>
                </a:solidFill>
              </a:rPr>
              <a:t>www.pastoralurbana.info</a:t>
            </a:r>
            <a:endParaRPr lang="en-US" dirty="0"/>
          </a:p>
        </p:txBody>
      </p:sp>
    </p:spTree>
    <p:extLst>
      <p:ext uri="{BB962C8B-B14F-4D97-AF65-F5344CB8AC3E}">
        <p14:creationId xmlns:p14="http://schemas.microsoft.com/office/powerpoint/2010/main" val="3697227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Nos interpelan más que nunca</a:t>
            </a:r>
            <a:endParaRPr lang="en-US" dirty="0"/>
          </a:p>
        </p:txBody>
      </p:sp>
      <p:sp>
        <p:nvSpPr>
          <p:cNvPr id="3" name="2 Marcador de contenido"/>
          <p:cNvSpPr>
            <a:spLocks noGrp="1"/>
          </p:cNvSpPr>
          <p:nvPr>
            <p:ph idx="1"/>
          </p:nvPr>
        </p:nvSpPr>
        <p:spPr>
          <a:xfrm>
            <a:off x="457200" y="4800600"/>
            <a:ext cx="7620000" cy="1600200"/>
          </a:xfrm>
        </p:spPr>
        <p:txBody>
          <a:bodyPr/>
          <a:lstStyle/>
          <a:p>
            <a:r>
              <a:rPr lang="es-ES" dirty="0" smtClean="0"/>
              <a:t>El católicos no practicantes. (DAp.100 g)</a:t>
            </a:r>
          </a:p>
          <a:p>
            <a:endParaRPr lang="es-ES" dirty="0" smtClean="0"/>
          </a:p>
          <a:p>
            <a:r>
              <a:rPr lang="es-ES" dirty="0" smtClean="0"/>
              <a:t>Los que dicen creer, pero no en la Iglesia.</a:t>
            </a:r>
            <a:endParaRPr lang="en-US" dirty="0"/>
          </a:p>
        </p:txBody>
      </p:sp>
    </p:spTree>
    <p:extLst>
      <p:ext uri="{BB962C8B-B14F-4D97-AF65-F5344CB8AC3E}">
        <p14:creationId xmlns:p14="http://schemas.microsoft.com/office/powerpoint/2010/main" val="867841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n-US"/>
          </a:p>
        </p:txBody>
      </p:sp>
      <p:sp>
        <p:nvSpPr>
          <p:cNvPr id="3" name="2 Marcador de contenido"/>
          <p:cNvSpPr>
            <a:spLocks noGrp="1"/>
          </p:cNvSpPr>
          <p:nvPr>
            <p:ph idx="1"/>
          </p:nvPr>
        </p:nvSpPr>
        <p:spPr>
          <a:xfrm>
            <a:off x="457200" y="3657600"/>
            <a:ext cx="7620000" cy="2743200"/>
          </a:xfrm>
        </p:spPr>
        <p:txBody>
          <a:bodyPr>
            <a:normAutofit/>
          </a:bodyPr>
          <a:lstStyle/>
          <a:p>
            <a:r>
              <a:rPr lang="es-ES" sz="4000" dirty="0" smtClean="0"/>
              <a:t>Nosotros somos el futuro en el que pensaba el Concilio…</a:t>
            </a:r>
          </a:p>
          <a:p>
            <a:r>
              <a:rPr lang="es-ES" sz="4000" dirty="0" smtClean="0"/>
              <a:t>¿Pero nosotros que presente somos?</a:t>
            </a:r>
            <a:endParaRPr lang="en-US" sz="4000" dirty="0"/>
          </a:p>
        </p:txBody>
      </p:sp>
      <p:pic>
        <p:nvPicPr>
          <p:cNvPr id="2050" name="Imagen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52400"/>
            <a:ext cx="2838450" cy="359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803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Crisis de las Instituciones</a:t>
            </a:r>
            <a:endParaRPr lang="en-US" dirty="0"/>
          </a:p>
        </p:txBody>
      </p:sp>
      <p:sp>
        <p:nvSpPr>
          <p:cNvPr id="3" name="2 Marcador de contenido"/>
          <p:cNvSpPr>
            <a:spLocks noGrp="1"/>
          </p:cNvSpPr>
          <p:nvPr>
            <p:ph idx="1"/>
          </p:nvPr>
        </p:nvSpPr>
        <p:spPr/>
        <p:txBody>
          <a:bodyPr/>
          <a:lstStyle/>
          <a:p>
            <a:r>
              <a:rPr lang="es-ES" dirty="0" smtClean="0"/>
              <a:t>En términos generales hay una crisis de credibilidad de las instituciones. Las autoridades del Estado no gozan de reconocimiento, pero….</a:t>
            </a:r>
          </a:p>
          <a:p>
            <a:r>
              <a:rPr lang="es-ES" dirty="0" smtClean="0"/>
              <a:t>La Iglesia como institución sufre ese mismo efecto de descrédito.</a:t>
            </a:r>
          </a:p>
          <a:p>
            <a:r>
              <a:rPr lang="es-ES" dirty="0" smtClean="0"/>
              <a:t>¿Por qué a pesar de las decisivas definiciones del Concilio Vaticano II se observa este fenómeno?  </a:t>
            </a:r>
            <a:endParaRPr lang="en-US" dirty="0"/>
          </a:p>
        </p:txBody>
      </p:sp>
    </p:spTree>
    <p:extLst>
      <p:ext uri="{BB962C8B-B14F-4D97-AF65-F5344CB8AC3E}">
        <p14:creationId xmlns:p14="http://schemas.microsoft.com/office/powerpoint/2010/main" val="860571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Reflejo de una tendencia</a:t>
            </a:r>
            <a:endParaRPr lang="en-US" dirty="0"/>
          </a:p>
        </p:txBody>
      </p:sp>
      <p:sp>
        <p:nvSpPr>
          <p:cNvPr id="3" name="2 Marcador de contenido"/>
          <p:cNvSpPr>
            <a:spLocks noGrp="1"/>
          </p:cNvSpPr>
          <p:nvPr>
            <p:ph idx="1"/>
          </p:nvPr>
        </p:nvSpPr>
        <p:spPr/>
        <p:txBody>
          <a:bodyPr/>
          <a:lstStyle/>
          <a:p>
            <a:r>
              <a:rPr lang="es-ES" dirty="0" smtClean="0"/>
              <a:t>Individualización de la vida, </a:t>
            </a:r>
            <a:r>
              <a:rPr lang="es-ES" dirty="0" err="1" smtClean="0"/>
              <a:t>ghettos</a:t>
            </a:r>
            <a:r>
              <a:rPr lang="es-ES" dirty="0" smtClean="0"/>
              <a:t>, exclusión e indiferencia. </a:t>
            </a:r>
          </a:p>
          <a:p>
            <a:r>
              <a:rPr lang="es-ES" dirty="0" smtClean="0"/>
              <a:t>Se mantienen vigorosas aquellas «no instituciones», redes, clubes, comunidades que ofrecen identidad, seguridad, sentido, pero son fluidas, no exclusivas (libres).</a:t>
            </a:r>
          </a:p>
          <a:p>
            <a:endParaRPr lang="en-US" dirty="0"/>
          </a:p>
        </p:txBody>
      </p:sp>
      <p:pic>
        <p:nvPicPr>
          <p:cNvPr id="3074" name="Imagen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7" y="3505200"/>
            <a:ext cx="4191000" cy="2865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Imagen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3505200"/>
            <a:ext cx="4543425" cy="2830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0609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sz="4400" dirty="0" smtClean="0"/>
              <a:t>Transición en el tipo de creyente</a:t>
            </a:r>
            <a:endParaRPr lang="en-US" sz="4400" dirty="0"/>
          </a:p>
        </p:txBody>
      </p:sp>
      <p:sp>
        <p:nvSpPr>
          <p:cNvPr id="2" name="1 Marcador de contenido"/>
          <p:cNvSpPr>
            <a:spLocks noGrp="1"/>
          </p:cNvSpPr>
          <p:nvPr>
            <p:ph idx="1"/>
          </p:nvPr>
        </p:nvSpPr>
        <p:spPr/>
        <p:txBody>
          <a:bodyPr/>
          <a:lstStyle/>
          <a:p>
            <a:r>
              <a:rPr lang="es-ES" dirty="0" smtClean="0"/>
              <a:t>Según Karl </a:t>
            </a:r>
            <a:r>
              <a:rPr lang="es-ES" dirty="0" err="1" smtClean="0"/>
              <a:t>Rahner</a:t>
            </a:r>
            <a:r>
              <a:rPr lang="es-ES" dirty="0" smtClean="0"/>
              <a:t> vivimos una época de transición:</a:t>
            </a:r>
          </a:p>
          <a:p>
            <a:endParaRPr lang="es-ES" dirty="0" smtClean="0"/>
          </a:p>
          <a:p>
            <a:r>
              <a:rPr lang="es-ES" dirty="0" smtClean="0"/>
              <a:t>«De una Iglesia apoyada en una sociedad cristiana homogénea y casi idéntica con ella –una Iglesia de masas-, a una Iglesia constituida por quienes, en contradicción con su entorno, se han abierto paso hacia una opción de fe personal, clara y consciente».</a:t>
            </a:r>
          </a:p>
          <a:p>
            <a:endParaRPr lang="es-ES" dirty="0" smtClean="0"/>
          </a:p>
          <a:p>
            <a:endParaRPr lang="en-US" dirty="0"/>
          </a:p>
        </p:txBody>
      </p:sp>
    </p:spTree>
    <p:extLst>
      <p:ext uri="{BB962C8B-B14F-4D97-AF65-F5344CB8AC3E}">
        <p14:creationId xmlns:p14="http://schemas.microsoft.com/office/powerpoint/2010/main" val="1020720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n-US"/>
          </a:p>
        </p:txBody>
      </p:sp>
      <p:sp>
        <p:nvSpPr>
          <p:cNvPr id="3" name="2 Marcador de contenido"/>
          <p:cNvSpPr>
            <a:spLocks noGrp="1"/>
          </p:cNvSpPr>
          <p:nvPr>
            <p:ph idx="1"/>
          </p:nvPr>
        </p:nvSpPr>
        <p:spPr>
          <a:xfrm>
            <a:off x="457200" y="2743200"/>
            <a:ext cx="7620000" cy="3657600"/>
          </a:xfrm>
        </p:spPr>
        <p:txBody>
          <a:bodyPr/>
          <a:lstStyle/>
          <a:p>
            <a:r>
              <a:rPr lang="es-ES" dirty="0" smtClean="0"/>
              <a:t>Según Pié-Ninot: </a:t>
            </a:r>
          </a:p>
          <a:p>
            <a:endParaRPr lang="es-ES" dirty="0" smtClean="0"/>
          </a:p>
          <a:p>
            <a:r>
              <a:rPr lang="es-ES" dirty="0" smtClean="0"/>
              <a:t>«La Iglesia necesita un «des-</a:t>
            </a:r>
            <a:r>
              <a:rPr lang="es-ES" dirty="0" err="1" smtClean="0"/>
              <a:t>centramiento</a:t>
            </a:r>
            <a:r>
              <a:rPr lang="es-ES" dirty="0" smtClean="0"/>
              <a:t>» para poder concebirla no tanto como término y objeto de la fe, sino como el modo y el ámbito comunitario-sacramental desde donde se profesa, se celebra y se atestigua la fe cristiana, y de esa forma recuperar el poder «creer en la Iglesia» como un creer eclesialmente» (p. 11) .</a:t>
            </a:r>
          </a:p>
          <a:p>
            <a:endParaRPr lang="en-US" dirty="0"/>
          </a:p>
        </p:txBody>
      </p:sp>
      <p:pic>
        <p:nvPicPr>
          <p:cNvPr id="4098" name="Imagen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4796" y="0"/>
            <a:ext cx="5094829"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2193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Sacramento de Salvación</a:t>
            </a:r>
            <a:endParaRPr lang="en-US" dirty="0"/>
          </a:p>
        </p:txBody>
      </p:sp>
      <p:sp>
        <p:nvSpPr>
          <p:cNvPr id="3" name="2 Subtítulo"/>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21207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Iglesia: sacramento de salvación 1</a:t>
            </a:r>
            <a:endParaRPr lang="en-US" dirty="0"/>
          </a:p>
        </p:txBody>
      </p:sp>
      <p:sp>
        <p:nvSpPr>
          <p:cNvPr id="3" name="2 Marcador de contenido"/>
          <p:cNvSpPr>
            <a:spLocks noGrp="1"/>
          </p:cNvSpPr>
          <p:nvPr>
            <p:ph idx="1"/>
          </p:nvPr>
        </p:nvSpPr>
        <p:spPr/>
        <p:txBody>
          <a:bodyPr>
            <a:normAutofit fontScale="92500" lnSpcReduction="20000"/>
          </a:bodyPr>
          <a:lstStyle/>
          <a:p>
            <a:endParaRPr lang="es-ES" dirty="0" smtClean="0"/>
          </a:p>
          <a:p>
            <a:r>
              <a:rPr lang="es-ES" dirty="0" err="1" smtClean="0"/>
              <a:t>Cat</a:t>
            </a:r>
            <a:r>
              <a:rPr lang="es-ES" dirty="0" smtClean="0"/>
              <a:t> 774 </a:t>
            </a:r>
            <a:r>
              <a:rPr lang="es-ES" dirty="0"/>
              <a:t>La palabra griega "</a:t>
            </a:r>
            <a:r>
              <a:rPr lang="es-ES" i="1" dirty="0" err="1"/>
              <a:t>mysterion</a:t>
            </a:r>
            <a:r>
              <a:rPr lang="es-ES" dirty="0"/>
              <a:t>" ha sido traducida en latín por dos términos: "</a:t>
            </a:r>
            <a:r>
              <a:rPr lang="es-ES" i="1" dirty="0" err="1"/>
              <a:t>mysterium</a:t>
            </a:r>
            <a:r>
              <a:rPr lang="es-ES" dirty="0"/>
              <a:t>" y "</a:t>
            </a:r>
            <a:r>
              <a:rPr lang="es-ES" i="1" dirty="0" err="1"/>
              <a:t>sacramentum</a:t>
            </a:r>
            <a:r>
              <a:rPr lang="es-ES" dirty="0"/>
              <a:t>". En la interpretación posterior, </a:t>
            </a:r>
            <a:r>
              <a:rPr lang="es-ES" b="1" dirty="0"/>
              <a:t>el término "</a:t>
            </a:r>
            <a:r>
              <a:rPr lang="es-ES" b="1" dirty="0" err="1"/>
              <a:t>sacramentum</a:t>
            </a:r>
            <a:r>
              <a:rPr lang="es-ES" b="1" dirty="0"/>
              <a:t>" expresa mejor el signo visible de la realidad oculta de la salvación</a:t>
            </a:r>
            <a:r>
              <a:rPr lang="es-ES" dirty="0"/>
              <a:t>, indicada por el término "</a:t>
            </a:r>
            <a:r>
              <a:rPr lang="es-ES" dirty="0" err="1"/>
              <a:t>mysterium</a:t>
            </a:r>
            <a:r>
              <a:rPr lang="es-ES" dirty="0"/>
              <a:t>". En este sentido, Cristo es El mismo el Misterio de la salvación: "Non </a:t>
            </a:r>
            <a:r>
              <a:rPr lang="es-ES" dirty="0" err="1"/>
              <a:t>est</a:t>
            </a:r>
            <a:r>
              <a:rPr lang="es-ES" dirty="0"/>
              <a:t> </a:t>
            </a:r>
            <a:r>
              <a:rPr lang="es-ES" dirty="0" err="1"/>
              <a:t>enim</a:t>
            </a:r>
            <a:r>
              <a:rPr lang="es-ES" dirty="0"/>
              <a:t> </a:t>
            </a:r>
            <a:r>
              <a:rPr lang="es-ES" dirty="0" err="1"/>
              <a:t>aliud</a:t>
            </a:r>
            <a:r>
              <a:rPr lang="es-ES" dirty="0"/>
              <a:t> Dei </a:t>
            </a:r>
            <a:r>
              <a:rPr lang="es-ES" dirty="0" err="1"/>
              <a:t>mysterium</a:t>
            </a:r>
            <a:r>
              <a:rPr lang="es-ES" dirty="0"/>
              <a:t>, </a:t>
            </a:r>
            <a:r>
              <a:rPr lang="es-ES" dirty="0" err="1"/>
              <a:t>nisi</a:t>
            </a:r>
            <a:r>
              <a:rPr lang="es-ES" dirty="0"/>
              <a:t> </a:t>
            </a:r>
            <a:r>
              <a:rPr lang="es-ES" dirty="0" err="1"/>
              <a:t>Christus</a:t>
            </a:r>
            <a:r>
              <a:rPr lang="es-ES" dirty="0"/>
              <a:t>" ("No hay otro misterio de Dios fuera de Cristo") (San Agustín, </a:t>
            </a:r>
            <a:r>
              <a:rPr lang="es-ES" dirty="0" err="1"/>
              <a:t>ep</a:t>
            </a:r>
            <a:r>
              <a:rPr lang="es-ES" dirty="0"/>
              <a:t>. 187, 34). </a:t>
            </a:r>
            <a:r>
              <a:rPr lang="es-ES" b="1" dirty="0"/>
              <a:t>La obra salvífica de su humanidad santa y santificante es el sacramento de la salvación que se manifiesta y actúa en los sacramentos de la Iglesia </a:t>
            </a:r>
            <a:r>
              <a:rPr lang="es-ES" dirty="0"/>
              <a:t>(que las Iglesias de Oriente llaman también "los santos Misterios"). Los siete sacramentos son los signos y los instrumentos mediante los cuales el Espíritu Santo distribuye la gracia de Cristo, que es la Cabeza, en la Iglesia que es su Cuerpo. La Iglesia contiene por tanto y comunica la gracia invisible que ella significa. En este sentido analógico ella es llamada "sacramento".</a:t>
            </a:r>
          </a:p>
          <a:p>
            <a:endParaRPr lang="es-ES" dirty="0" smtClean="0"/>
          </a:p>
          <a:p>
            <a:endParaRPr lang="en-US" dirty="0"/>
          </a:p>
        </p:txBody>
      </p:sp>
    </p:spTree>
    <p:extLst>
      <p:ext uri="{BB962C8B-B14F-4D97-AF65-F5344CB8AC3E}">
        <p14:creationId xmlns:p14="http://schemas.microsoft.com/office/powerpoint/2010/main" val="3666578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Iglesia: sacramento de salvación 1</a:t>
            </a:r>
            <a:endParaRPr lang="en-US" dirty="0"/>
          </a:p>
        </p:txBody>
      </p:sp>
      <p:sp>
        <p:nvSpPr>
          <p:cNvPr id="3" name="2 Marcador de contenido"/>
          <p:cNvSpPr>
            <a:spLocks noGrp="1"/>
          </p:cNvSpPr>
          <p:nvPr>
            <p:ph idx="1"/>
          </p:nvPr>
        </p:nvSpPr>
        <p:spPr/>
        <p:txBody>
          <a:bodyPr>
            <a:normAutofit/>
          </a:bodyPr>
          <a:lstStyle/>
          <a:p>
            <a:endParaRPr lang="es-ES" dirty="0" smtClean="0"/>
          </a:p>
          <a:p>
            <a:r>
              <a:rPr lang="es-ES" dirty="0" smtClean="0"/>
              <a:t>En virtud de lo anterior se determina la esencial vinculación de la Iglesia a la </a:t>
            </a:r>
            <a:r>
              <a:rPr lang="es-ES" dirty="0" err="1" smtClean="0"/>
              <a:t>sacramentalidad</a:t>
            </a:r>
            <a:r>
              <a:rPr lang="es-ES" dirty="0" smtClean="0"/>
              <a:t> y por ende a ser comunidad litúrgica (</a:t>
            </a:r>
            <a:r>
              <a:rPr lang="es-ES" dirty="0" err="1" smtClean="0"/>
              <a:t>Cat</a:t>
            </a:r>
            <a:r>
              <a:rPr lang="es-ES" dirty="0" smtClean="0"/>
              <a:t> 752).</a:t>
            </a:r>
          </a:p>
          <a:p>
            <a:endParaRPr lang="es-ES" dirty="0"/>
          </a:p>
          <a:p>
            <a:r>
              <a:rPr lang="es-ES" dirty="0" smtClean="0"/>
              <a:t>Para el cristiano la vida comunitaria le es indispensable para disfrutar de la plenitud de ese Sacramento</a:t>
            </a:r>
            <a:endParaRPr lang="es-ES" dirty="0"/>
          </a:p>
          <a:p>
            <a:endParaRPr lang="es-ES" dirty="0" smtClean="0"/>
          </a:p>
          <a:p>
            <a:endParaRPr lang="en-US" dirty="0"/>
          </a:p>
        </p:txBody>
      </p:sp>
      <p:pic>
        <p:nvPicPr>
          <p:cNvPr id="5122" name="Imagen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4267200"/>
            <a:ext cx="3433763" cy="2405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Imagen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206" y="4267200"/>
            <a:ext cx="3410093"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0618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Iglesia: sacramento de salvación 2</a:t>
            </a:r>
            <a:endParaRPr lang="en-US" dirty="0"/>
          </a:p>
        </p:txBody>
      </p:sp>
      <p:sp>
        <p:nvSpPr>
          <p:cNvPr id="3" name="2 Marcador de contenido"/>
          <p:cNvSpPr>
            <a:spLocks noGrp="1"/>
          </p:cNvSpPr>
          <p:nvPr>
            <p:ph idx="1"/>
          </p:nvPr>
        </p:nvSpPr>
        <p:spPr/>
        <p:txBody>
          <a:bodyPr>
            <a:normAutofit/>
          </a:bodyPr>
          <a:lstStyle/>
          <a:p>
            <a:endParaRPr lang="es-ES" dirty="0" smtClean="0"/>
          </a:p>
          <a:p>
            <a:r>
              <a:rPr lang="es-ES" dirty="0" smtClean="0"/>
              <a:t>La Iglesia como sacramento de salvación le sirve a los propósitos de Cristo: </a:t>
            </a:r>
          </a:p>
          <a:p>
            <a:r>
              <a:rPr lang="es-ES" dirty="0" smtClean="0"/>
              <a:t>LG1: </a:t>
            </a:r>
            <a:r>
              <a:rPr lang="es-ES" dirty="0"/>
              <a:t>Y porque la Iglesia es en Cristo como un sacramento, o sea </a:t>
            </a:r>
            <a:r>
              <a:rPr lang="es-ES" b="1" dirty="0"/>
              <a:t>signo e instrumento de la unión íntima con Dios y de la unidad de todo el género humano</a:t>
            </a:r>
            <a:r>
              <a:rPr lang="es-ES" dirty="0"/>
              <a:t>, ella se propone presentar a sus fieles y a todo el mundo con mayor precisión su naturaleza y su misión </a:t>
            </a:r>
            <a:r>
              <a:rPr lang="es-ES" dirty="0" smtClean="0"/>
              <a:t>universal […]. </a:t>
            </a:r>
          </a:p>
          <a:p>
            <a:r>
              <a:rPr lang="es-ES" dirty="0" smtClean="0"/>
              <a:t>Las </a:t>
            </a:r>
            <a:r>
              <a:rPr lang="es-ES" dirty="0"/>
              <a:t>condiciones de nuestra época hacen más urgente este deber de la Iglesia, a saber, el que </a:t>
            </a:r>
            <a:r>
              <a:rPr lang="es-ES" dirty="0" smtClean="0"/>
              <a:t>todos </a:t>
            </a:r>
            <a:r>
              <a:rPr lang="es-ES" dirty="0"/>
              <a:t>los hombres, que hoy están más íntimamente unidos por múltiples vínculos sociales técnicos y culturales, consigan también la unidad completa.</a:t>
            </a:r>
          </a:p>
          <a:p>
            <a:endParaRPr lang="es-ES" dirty="0" smtClean="0"/>
          </a:p>
          <a:p>
            <a:endParaRPr lang="en-US" dirty="0"/>
          </a:p>
        </p:txBody>
      </p:sp>
    </p:spTree>
    <p:extLst>
      <p:ext uri="{BB962C8B-B14F-4D97-AF65-F5344CB8AC3E}">
        <p14:creationId xmlns:p14="http://schemas.microsoft.com/office/powerpoint/2010/main" val="7165180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Iglesia: sacramento de salvación 3</a:t>
            </a:r>
            <a:endParaRPr lang="en-US" dirty="0"/>
          </a:p>
        </p:txBody>
      </p:sp>
      <p:sp>
        <p:nvSpPr>
          <p:cNvPr id="3" name="2 Marcador de contenido"/>
          <p:cNvSpPr>
            <a:spLocks noGrp="1"/>
          </p:cNvSpPr>
          <p:nvPr>
            <p:ph idx="1"/>
          </p:nvPr>
        </p:nvSpPr>
        <p:spPr/>
        <p:txBody>
          <a:bodyPr/>
          <a:lstStyle/>
          <a:p>
            <a:endParaRPr lang="es-ES" dirty="0" smtClean="0"/>
          </a:p>
          <a:p>
            <a:r>
              <a:rPr lang="es-ES" dirty="0" smtClean="0"/>
              <a:t>En primer lugar para sí misma.</a:t>
            </a:r>
          </a:p>
          <a:p>
            <a:endParaRPr lang="es-ES" dirty="0" smtClean="0"/>
          </a:p>
          <a:p>
            <a:r>
              <a:rPr lang="es-ES" dirty="0" smtClean="0"/>
              <a:t>Los primeros destinatarios de esta Iglesia Sacramento      </a:t>
            </a:r>
            <a:r>
              <a:rPr lang="es-ES" b="1" dirty="0" smtClean="0"/>
              <a:t>somos los más cercanos</a:t>
            </a:r>
            <a:r>
              <a:rPr lang="es-ES" dirty="0" smtClean="0"/>
              <a:t>.</a:t>
            </a:r>
          </a:p>
          <a:p>
            <a:endParaRPr lang="es-ES" dirty="0"/>
          </a:p>
          <a:p>
            <a:endParaRPr lang="es-ES" dirty="0" smtClean="0"/>
          </a:p>
          <a:p>
            <a:endParaRPr lang="en-US" dirty="0"/>
          </a:p>
        </p:txBody>
      </p:sp>
      <p:pic>
        <p:nvPicPr>
          <p:cNvPr id="6146" name="Imagen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4038600"/>
            <a:ext cx="3905250" cy="226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Imagen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038600"/>
            <a:ext cx="303881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633703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2800" dirty="0" smtClean="0"/>
              <a:t>Confianza de los mexicanos en sus instituciones 2010</a:t>
            </a:r>
            <a:endParaRPr lang="en-US" sz="2800" dirty="0"/>
          </a:p>
        </p:txBody>
      </p:sp>
      <p:sp>
        <p:nvSpPr>
          <p:cNvPr id="3" name="2 Marcador de contenido"/>
          <p:cNvSpPr>
            <a:spLocks noGrp="1"/>
          </p:cNvSpPr>
          <p:nvPr>
            <p:ph idx="1"/>
          </p:nvPr>
        </p:nvSpPr>
        <p:spPr>
          <a:xfrm>
            <a:off x="533400" y="1143000"/>
            <a:ext cx="7620000" cy="4800600"/>
          </a:xfrm>
        </p:spPr>
        <p:txBody>
          <a:bodyPr/>
          <a:lstStyle/>
          <a:p>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2478292641"/>
              </p:ext>
            </p:extLst>
          </p:nvPr>
        </p:nvGraphicFramePr>
        <p:xfrm>
          <a:off x="811427" y="1371600"/>
          <a:ext cx="6553199" cy="4661916"/>
        </p:xfrm>
        <a:graphic>
          <a:graphicData uri="http://schemas.openxmlformats.org/drawingml/2006/table">
            <a:tbl>
              <a:tblPr firstRow="1" firstCol="1" bandRow="1">
                <a:tableStyleId>{073A0DAA-6AF3-43AB-8588-CEC1D06C72B9}</a:tableStyleId>
              </a:tblPr>
              <a:tblGrid>
                <a:gridCol w="1667923"/>
                <a:gridCol w="164993"/>
                <a:gridCol w="4720283"/>
              </a:tblGrid>
              <a:tr h="178720">
                <a:tc>
                  <a:txBody>
                    <a:bodyPr/>
                    <a:lstStyle/>
                    <a:p>
                      <a:pPr>
                        <a:lnSpc>
                          <a:spcPct val="115000"/>
                        </a:lnSpc>
                        <a:spcAft>
                          <a:spcPts val="0"/>
                        </a:spcAft>
                      </a:pPr>
                      <a:r>
                        <a:rPr lang="es-MX" sz="1400" dirty="0">
                          <a:effectLst/>
                        </a:rPr>
                        <a:t>Institución</a:t>
                      </a:r>
                      <a:endParaRPr lang="es-MX" sz="1400" dirty="0">
                        <a:effectLst/>
                        <a:latin typeface="Cambria"/>
                        <a:ea typeface="Times New Roman"/>
                        <a:cs typeface="Times New Roman"/>
                      </a:endParaRPr>
                    </a:p>
                  </a:txBody>
                  <a:tcPr marL="44450" marR="44450" marT="0" marB="0" anchor="b"/>
                </a:tc>
                <a:tc gridSpan="2">
                  <a:txBody>
                    <a:bodyPr/>
                    <a:lstStyle/>
                    <a:p>
                      <a:pPr>
                        <a:lnSpc>
                          <a:spcPct val="115000"/>
                        </a:lnSpc>
                        <a:spcAft>
                          <a:spcPts val="0"/>
                        </a:spcAft>
                      </a:pPr>
                      <a:r>
                        <a:rPr lang="es-MX" sz="1400" dirty="0">
                          <a:effectLst/>
                        </a:rPr>
                        <a:t>% de Aceptación</a:t>
                      </a:r>
                      <a:endParaRPr lang="es-MX" sz="1400" dirty="0">
                        <a:effectLst/>
                        <a:latin typeface="Cambria"/>
                        <a:ea typeface="Times New Roman"/>
                        <a:cs typeface="Times New Roman"/>
                      </a:endParaRPr>
                    </a:p>
                  </a:txBody>
                  <a:tcPr marL="44450" marR="44450" marT="0" marB="0" anchor="b"/>
                </a:tc>
                <a:tc hMerge="1">
                  <a:txBody>
                    <a:bodyPr/>
                    <a:lstStyle/>
                    <a:p>
                      <a:endParaRPr lang="es-MX"/>
                    </a:p>
                  </a:txBody>
                  <a:tcPr/>
                </a:tc>
              </a:tr>
              <a:tr h="212804">
                <a:tc gridSpan="2">
                  <a:txBody>
                    <a:bodyPr/>
                    <a:lstStyle/>
                    <a:p>
                      <a:pPr>
                        <a:lnSpc>
                          <a:spcPct val="115000"/>
                        </a:lnSpc>
                        <a:spcAft>
                          <a:spcPts val="0"/>
                        </a:spcAft>
                      </a:pPr>
                      <a:r>
                        <a:rPr lang="es-MX" sz="1400">
                          <a:effectLst/>
                        </a:rPr>
                        <a:t>Iglesia</a:t>
                      </a:r>
                      <a:endParaRPr lang="es-MX" sz="1400">
                        <a:effectLst/>
                        <a:latin typeface="Cambria"/>
                        <a:ea typeface="Times New Roman"/>
                        <a:cs typeface="Times New Roman"/>
                      </a:endParaRPr>
                    </a:p>
                  </a:txBody>
                  <a:tcPr marL="44450" marR="44450" marT="0" marB="0" anchor="b"/>
                </a:tc>
                <a:tc hMerge="1">
                  <a:txBody>
                    <a:bodyPr/>
                    <a:lstStyle/>
                    <a:p>
                      <a:endParaRPr lang="es-MX"/>
                    </a:p>
                  </a:txBody>
                  <a:tcPr/>
                </a:tc>
                <a:tc>
                  <a:txBody>
                    <a:bodyPr/>
                    <a:lstStyle/>
                    <a:p>
                      <a:pPr algn="r">
                        <a:lnSpc>
                          <a:spcPct val="115000"/>
                        </a:lnSpc>
                        <a:spcAft>
                          <a:spcPts val="0"/>
                        </a:spcAft>
                      </a:pPr>
                      <a:r>
                        <a:rPr lang="es-MX" sz="1800" b="1" dirty="0">
                          <a:effectLst/>
                        </a:rPr>
                        <a:t>42</a:t>
                      </a:r>
                      <a:endParaRPr lang="es-MX" sz="1800" b="1" dirty="0">
                        <a:effectLst/>
                        <a:latin typeface="Cambria"/>
                        <a:ea typeface="Times New Roman"/>
                        <a:cs typeface="Times New Roman"/>
                      </a:endParaRPr>
                    </a:p>
                  </a:txBody>
                  <a:tcPr marL="44450" marR="44450" marT="0" marB="0" anchor="b"/>
                </a:tc>
              </a:tr>
              <a:tr h="212804">
                <a:tc gridSpan="2">
                  <a:txBody>
                    <a:bodyPr/>
                    <a:lstStyle/>
                    <a:p>
                      <a:pPr>
                        <a:lnSpc>
                          <a:spcPct val="115000"/>
                        </a:lnSpc>
                        <a:spcAft>
                          <a:spcPts val="0"/>
                        </a:spcAft>
                      </a:pPr>
                      <a:r>
                        <a:rPr lang="es-MX" sz="1400">
                          <a:effectLst/>
                        </a:rPr>
                        <a:t>Universidades</a:t>
                      </a:r>
                      <a:endParaRPr lang="es-MX" sz="1400">
                        <a:effectLst/>
                        <a:latin typeface="Cambria"/>
                        <a:ea typeface="Times New Roman"/>
                        <a:cs typeface="Times New Roman"/>
                      </a:endParaRPr>
                    </a:p>
                  </a:txBody>
                  <a:tcPr marL="44450" marR="44450" marT="0" marB="0" anchor="b"/>
                </a:tc>
                <a:tc hMerge="1">
                  <a:txBody>
                    <a:bodyPr/>
                    <a:lstStyle/>
                    <a:p>
                      <a:endParaRPr lang="es-MX"/>
                    </a:p>
                  </a:txBody>
                  <a:tcPr/>
                </a:tc>
                <a:tc>
                  <a:txBody>
                    <a:bodyPr/>
                    <a:lstStyle/>
                    <a:p>
                      <a:pPr algn="r">
                        <a:lnSpc>
                          <a:spcPct val="115000"/>
                        </a:lnSpc>
                        <a:spcAft>
                          <a:spcPts val="0"/>
                        </a:spcAft>
                      </a:pPr>
                      <a:r>
                        <a:rPr lang="es-MX" sz="1800" b="1" dirty="0">
                          <a:effectLst/>
                        </a:rPr>
                        <a:t>34.9</a:t>
                      </a:r>
                      <a:endParaRPr lang="es-MX" sz="1800" b="1" dirty="0">
                        <a:effectLst/>
                        <a:latin typeface="Cambria"/>
                        <a:ea typeface="Times New Roman"/>
                        <a:cs typeface="Times New Roman"/>
                      </a:endParaRPr>
                    </a:p>
                  </a:txBody>
                  <a:tcPr marL="44450" marR="44450" marT="0" marB="0" anchor="b"/>
                </a:tc>
              </a:tr>
              <a:tr h="212804">
                <a:tc gridSpan="2">
                  <a:txBody>
                    <a:bodyPr/>
                    <a:lstStyle/>
                    <a:p>
                      <a:pPr>
                        <a:lnSpc>
                          <a:spcPct val="115000"/>
                        </a:lnSpc>
                        <a:spcAft>
                          <a:spcPts val="0"/>
                        </a:spcAft>
                      </a:pPr>
                      <a:r>
                        <a:rPr lang="es-MX" sz="1400">
                          <a:effectLst/>
                        </a:rPr>
                        <a:t>Ejército</a:t>
                      </a:r>
                      <a:endParaRPr lang="es-MX" sz="1400">
                        <a:effectLst/>
                        <a:latin typeface="Cambria"/>
                        <a:ea typeface="Times New Roman"/>
                        <a:cs typeface="Times New Roman"/>
                      </a:endParaRPr>
                    </a:p>
                  </a:txBody>
                  <a:tcPr marL="44450" marR="44450" marT="0" marB="0" anchor="b"/>
                </a:tc>
                <a:tc hMerge="1">
                  <a:txBody>
                    <a:bodyPr/>
                    <a:lstStyle/>
                    <a:p>
                      <a:endParaRPr lang="es-MX"/>
                    </a:p>
                  </a:txBody>
                  <a:tcPr/>
                </a:tc>
                <a:tc>
                  <a:txBody>
                    <a:bodyPr/>
                    <a:lstStyle/>
                    <a:p>
                      <a:pPr algn="r">
                        <a:lnSpc>
                          <a:spcPct val="115000"/>
                        </a:lnSpc>
                        <a:spcAft>
                          <a:spcPts val="0"/>
                        </a:spcAft>
                      </a:pPr>
                      <a:r>
                        <a:rPr lang="es-MX" sz="1800" b="1" dirty="0">
                          <a:effectLst/>
                        </a:rPr>
                        <a:t>41</a:t>
                      </a:r>
                      <a:endParaRPr lang="es-MX" sz="1800" b="1" dirty="0">
                        <a:effectLst/>
                        <a:latin typeface="Cambria"/>
                        <a:ea typeface="Times New Roman"/>
                        <a:cs typeface="Times New Roman"/>
                      </a:endParaRPr>
                    </a:p>
                  </a:txBody>
                  <a:tcPr marL="44450" marR="44450" marT="0" marB="0" anchor="b"/>
                </a:tc>
              </a:tr>
              <a:tr h="212804">
                <a:tc gridSpan="2">
                  <a:txBody>
                    <a:bodyPr/>
                    <a:lstStyle/>
                    <a:p>
                      <a:pPr>
                        <a:lnSpc>
                          <a:spcPct val="115000"/>
                        </a:lnSpc>
                        <a:spcAft>
                          <a:spcPts val="0"/>
                        </a:spcAft>
                      </a:pPr>
                      <a:r>
                        <a:rPr lang="es-MX" sz="1400">
                          <a:effectLst/>
                        </a:rPr>
                        <a:t>Medios</a:t>
                      </a:r>
                      <a:endParaRPr lang="es-MX" sz="1400">
                        <a:effectLst/>
                        <a:latin typeface="Cambria"/>
                        <a:ea typeface="Times New Roman"/>
                        <a:cs typeface="Times New Roman"/>
                      </a:endParaRPr>
                    </a:p>
                  </a:txBody>
                  <a:tcPr marL="44450" marR="44450" marT="0" marB="0" anchor="b"/>
                </a:tc>
                <a:tc hMerge="1">
                  <a:txBody>
                    <a:bodyPr/>
                    <a:lstStyle/>
                    <a:p>
                      <a:endParaRPr lang="es-MX"/>
                    </a:p>
                  </a:txBody>
                  <a:tcPr/>
                </a:tc>
                <a:tc>
                  <a:txBody>
                    <a:bodyPr/>
                    <a:lstStyle/>
                    <a:p>
                      <a:pPr algn="r">
                        <a:lnSpc>
                          <a:spcPct val="115000"/>
                        </a:lnSpc>
                        <a:spcAft>
                          <a:spcPts val="0"/>
                        </a:spcAft>
                      </a:pPr>
                      <a:r>
                        <a:rPr lang="es-MX" sz="1800" b="1" dirty="0">
                          <a:effectLst/>
                        </a:rPr>
                        <a:t>26.6</a:t>
                      </a:r>
                      <a:endParaRPr lang="es-MX" sz="1800" b="1" dirty="0">
                        <a:effectLst/>
                        <a:latin typeface="Cambria"/>
                        <a:ea typeface="Times New Roman"/>
                        <a:cs typeface="Times New Roman"/>
                      </a:endParaRPr>
                    </a:p>
                  </a:txBody>
                  <a:tcPr marL="44450" marR="44450" marT="0" marB="0" anchor="b"/>
                </a:tc>
              </a:tr>
              <a:tr h="212804">
                <a:tc gridSpan="2">
                  <a:txBody>
                    <a:bodyPr/>
                    <a:lstStyle/>
                    <a:p>
                      <a:pPr>
                        <a:lnSpc>
                          <a:spcPct val="115000"/>
                        </a:lnSpc>
                        <a:spcAft>
                          <a:spcPts val="0"/>
                        </a:spcAft>
                      </a:pPr>
                      <a:r>
                        <a:rPr lang="es-MX" sz="1400">
                          <a:effectLst/>
                        </a:rPr>
                        <a:t>IFE</a:t>
                      </a:r>
                      <a:endParaRPr lang="es-MX" sz="1400">
                        <a:effectLst/>
                        <a:latin typeface="Cambria"/>
                        <a:ea typeface="Times New Roman"/>
                        <a:cs typeface="Times New Roman"/>
                      </a:endParaRPr>
                    </a:p>
                  </a:txBody>
                  <a:tcPr marL="44450" marR="44450" marT="0" marB="0" anchor="b"/>
                </a:tc>
                <a:tc hMerge="1">
                  <a:txBody>
                    <a:bodyPr/>
                    <a:lstStyle/>
                    <a:p>
                      <a:endParaRPr lang="es-MX"/>
                    </a:p>
                  </a:txBody>
                  <a:tcPr/>
                </a:tc>
                <a:tc>
                  <a:txBody>
                    <a:bodyPr/>
                    <a:lstStyle/>
                    <a:p>
                      <a:pPr algn="r">
                        <a:lnSpc>
                          <a:spcPct val="115000"/>
                        </a:lnSpc>
                        <a:spcAft>
                          <a:spcPts val="0"/>
                        </a:spcAft>
                      </a:pPr>
                      <a:r>
                        <a:rPr lang="es-MX" sz="1800" b="1" dirty="0">
                          <a:effectLst/>
                        </a:rPr>
                        <a:t>22.2</a:t>
                      </a:r>
                      <a:endParaRPr lang="es-MX" sz="1800" b="1" dirty="0">
                        <a:effectLst/>
                        <a:latin typeface="Cambria"/>
                        <a:ea typeface="Times New Roman"/>
                        <a:cs typeface="Times New Roman"/>
                      </a:endParaRPr>
                    </a:p>
                  </a:txBody>
                  <a:tcPr marL="44450" marR="44450" marT="0" marB="0" anchor="b"/>
                </a:tc>
              </a:tr>
              <a:tr h="212804">
                <a:tc gridSpan="2">
                  <a:txBody>
                    <a:bodyPr/>
                    <a:lstStyle/>
                    <a:p>
                      <a:pPr>
                        <a:lnSpc>
                          <a:spcPct val="115000"/>
                        </a:lnSpc>
                        <a:spcAft>
                          <a:spcPts val="0"/>
                        </a:spcAft>
                      </a:pPr>
                      <a:r>
                        <a:rPr lang="es-MX" sz="1400">
                          <a:effectLst/>
                        </a:rPr>
                        <a:t>SCJN</a:t>
                      </a:r>
                      <a:endParaRPr lang="es-MX" sz="1400">
                        <a:effectLst/>
                        <a:latin typeface="Cambria"/>
                        <a:ea typeface="Times New Roman"/>
                        <a:cs typeface="Times New Roman"/>
                      </a:endParaRPr>
                    </a:p>
                  </a:txBody>
                  <a:tcPr marL="44450" marR="44450" marT="0" marB="0" anchor="b"/>
                </a:tc>
                <a:tc hMerge="1">
                  <a:txBody>
                    <a:bodyPr/>
                    <a:lstStyle/>
                    <a:p>
                      <a:endParaRPr lang="es-MX"/>
                    </a:p>
                  </a:txBody>
                  <a:tcPr/>
                </a:tc>
                <a:tc>
                  <a:txBody>
                    <a:bodyPr/>
                    <a:lstStyle/>
                    <a:p>
                      <a:pPr algn="r">
                        <a:lnSpc>
                          <a:spcPct val="115000"/>
                        </a:lnSpc>
                        <a:spcAft>
                          <a:spcPts val="0"/>
                        </a:spcAft>
                      </a:pPr>
                      <a:r>
                        <a:rPr lang="es-MX" sz="1800" b="1" dirty="0">
                          <a:effectLst/>
                        </a:rPr>
                        <a:t>19</a:t>
                      </a:r>
                      <a:endParaRPr lang="es-MX" sz="1800" b="1" dirty="0">
                        <a:effectLst/>
                        <a:latin typeface="Cambria"/>
                        <a:ea typeface="Times New Roman"/>
                        <a:cs typeface="Times New Roman"/>
                      </a:endParaRPr>
                    </a:p>
                  </a:txBody>
                  <a:tcPr marL="44450" marR="44450" marT="0" marB="0" anchor="b"/>
                </a:tc>
              </a:tr>
              <a:tr h="212804">
                <a:tc gridSpan="2">
                  <a:txBody>
                    <a:bodyPr/>
                    <a:lstStyle/>
                    <a:p>
                      <a:pPr>
                        <a:lnSpc>
                          <a:spcPct val="115000"/>
                        </a:lnSpc>
                        <a:spcAft>
                          <a:spcPts val="0"/>
                        </a:spcAft>
                      </a:pPr>
                      <a:r>
                        <a:rPr lang="es-MX" sz="1400">
                          <a:effectLst/>
                        </a:rPr>
                        <a:t>Empresarios</a:t>
                      </a:r>
                      <a:endParaRPr lang="es-MX" sz="1400">
                        <a:effectLst/>
                        <a:latin typeface="Cambria"/>
                        <a:ea typeface="Times New Roman"/>
                        <a:cs typeface="Times New Roman"/>
                      </a:endParaRPr>
                    </a:p>
                  </a:txBody>
                  <a:tcPr marL="44450" marR="44450" marT="0" marB="0" anchor="b"/>
                </a:tc>
                <a:tc hMerge="1">
                  <a:txBody>
                    <a:bodyPr/>
                    <a:lstStyle/>
                    <a:p>
                      <a:endParaRPr lang="es-MX"/>
                    </a:p>
                  </a:txBody>
                  <a:tcPr/>
                </a:tc>
                <a:tc>
                  <a:txBody>
                    <a:bodyPr/>
                    <a:lstStyle/>
                    <a:p>
                      <a:pPr algn="r">
                        <a:lnSpc>
                          <a:spcPct val="115000"/>
                        </a:lnSpc>
                        <a:spcAft>
                          <a:spcPts val="0"/>
                        </a:spcAft>
                      </a:pPr>
                      <a:r>
                        <a:rPr lang="es-MX" sz="1800" b="1" dirty="0">
                          <a:effectLst/>
                        </a:rPr>
                        <a:t>12.1</a:t>
                      </a:r>
                      <a:endParaRPr lang="es-MX" sz="1800" b="1" dirty="0">
                        <a:effectLst/>
                        <a:latin typeface="Cambria"/>
                        <a:ea typeface="Times New Roman"/>
                        <a:cs typeface="Times New Roman"/>
                      </a:endParaRPr>
                    </a:p>
                  </a:txBody>
                  <a:tcPr marL="44450" marR="44450" marT="0" marB="0" anchor="b"/>
                </a:tc>
              </a:tr>
              <a:tr h="212804">
                <a:tc gridSpan="2">
                  <a:txBody>
                    <a:bodyPr/>
                    <a:lstStyle/>
                    <a:p>
                      <a:pPr>
                        <a:lnSpc>
                          <a:spcPct val="115000"/>
                        </a:lnSpc>
                        <a:spcAft>
                          <a:spcPts val="0"/>
                        </a:spcAft>
                      </a:pPr>
                      <a:r>
                        <a:rPr lang="es-MX" sz="1400">
                          <a:effectLst/>
                        </a:rPr>
                        <a:t>Presidente</a:t>
                      </a:r>
                      <a:endParaRPr lang="es-MX" sz="1400">
                        <a:effectLst/>
                        <a:latin typeface="Cambria"/>
                        <a:ea typeface="Times New Roman"/>
                        <a:cs typeface="Times New Roman"/>
                      </a:endParaRPr>
                    </a:p>
                  </a:txBody>
                  <a:tcPr marL="44450" marR="44450" marT="0" marB="0" anchor="b"/>
                </a:tc>
                <a:tc hMerge="1">
                  <a:txBody>
                    <a:bodyPr/>
                    <a:lstStyle/>
                    <a:p>
                      <a:endParaRPr lang="es-MX"/>
                    </a:p>
                  </a:txBody>
                  <a:tcPr/>
                </a:tc>
                <a:tc>
                  <a:txBody>
                    <a:bodyPr/>
                    <a:lstStyle/>
                    <a:p>
                      <a:pPr algn="r">
                        <a:lnSpc>
                          <a:spcPct val="115000"/>
                        </a:lnSpc>
                        <a:spcAft>
                          <a:spcPts val="0"/>
                        </a:spcAft>
                      </a:pPr>
                      <a:r>
                        <a:rPr lang="es-MX" sz="1800" b="1" dirty="0">
                          <a:effectLst/>
                        </a:rPr>
                        <a:t>18</a:t>
                      </a:r>
                      <a:endParaRPr lang="es-MX" sz="1800" b="1" dirty="0">
                        <a:effectLst/>
                        <a:latin typeface="Cambria"/>
                        <a:ea typeface="Times New Roman"/>
                        <a:cs typeface="Times New Roman"/>
                      </a:endParaRPr>
                    </a:p>
                  </a:txBody>
                  <a:tcPr marL="44450" marR="44450" marT="0" marB="0" anchor="b"/>
                </a:tc>
              </a:tr>
              <a:tr h="212804">
                <a:tc gridSpan="2">
                  <a:txBody>
                    <a:bodyPr/>
                    <a:lstStyle/>
                    <a:p>
                      <a:pPr>
                        <a:lnSpc>
                          <a:spcPct val="115000"/>
                        </a:lnSpc>
                        <a:spcAft>
                          <a:spcPts val="0"/>
                        </a:spcAft>
                      </a:pPr>
                      <a:r>
                        <a:rPr lang="es-MX" sz="1400">
                          <a:effectLst/>
                        </a:rPr>
                        <a:t>Bancos</a:t>
                      </a:r>
                      <a:endParaRPr lang="es-MX" sz="1400">
                        <a:effectLst/>
                        <a:latin typeface="Cambria"/>
                        <a:ea typeface="Times New Roman"/>
                        <a:cs typeface="Times New Roman"/>
                      </a:endParaRPr>
                    </a:p>
                  </a:txBody>
                  <a:tcPr marL="44450" marR="44450" marT="0" marB="0" anchor="b"/>
                </a:tc>
                <a:tc hMerge="1">
                  <a:txBody>
                    <a:bodyPr/>
                    <a:lstStyle/>
                    <a:p>
                      <a:endParaRPr lang="es-MX"/>
                    </a:p>
                  </a:txBody>
                  <a:tcPr/>
                </a:tc>
                <a:tc>
                  <a:txBody>
                    <a:bodyPr/>
                    <a:lstStyle/>
                    <a:p>
                      <a:pPr algn="r">
                        <a:lnSpc>
                          <a:spcPct val="115000"/>
                        </a:lnSpc>
                        <a:spcAft>
                          <a:spcPts val="0"/>
                        </a:spcAft>
                      </a:pPr>
                      <a:r>
                        <a:rPr lang="es-MX" sz="1800" b="1" dirty="0">
                          <a:effectLst/>
                        </a:rPr>
                        <a:t>12.6</a:t>
                      </a:r>
                      <a:endParaRPr lang="es-MX" sz="1800" b="1" dirty="0">
                        <a:effectLst/>
                        <a:latin typeface="Cambria"/>
                        <a:ea typeface="Times New Roman"/>
                        <a:cs typeface="Times New Roman"/>
                      </a:endParaRPr>
                    </a:p>
                  </a:txBody>
                  <a:tcPr marL="44450" marR="44450" marT="0" marB="0" anchor="b"/>
                </a:tc>
              </a:tr>
              <a:tr h="212804">
                <a:tc gridSpan="2">
                  <a:txBody>
                    <a:bodyPr/>
                    <a:lstStyle/>
                    <a:p>
                      <a:pPr>
                        <a:lnSpc>
                          <a:spcPct val="115000"/>
                        </a:lnSpc>
                        <a:spcAft>
                          <a:spcPts val="0"/>
                        </a:spcAft>
                      </a:pPr>
                      <a:r>
                        <a:rPr lang="es-MX" sz="1400">
                          <a:effectLst/>
                        </a:rPr>
                        <a:t>Senadores</a:t>
                      </a:r>
                      <a:endParaRPr lang="es-MX" sz="1400">
                        <a:effectLst/>
                        <a:latin typeface="Cambria"/>
                        <a:ea typeface="Times New Roman"/>
                        <a:cs typeface="Times New Roman"/>
                      </a:endParaRPr>
                    </a:p>
                  </a:txBody>
                  <a:tcPr marL="44450" marR="44450" marT="0" marB="0" anchor="b"/>
                </a:tc>
                <a:tc hMerge="1">
                  <a:txBody>
                    <a:bodyPr/>
                    <a:lstStyle/>
                    <a:p>
                      <a:endParaRPr lang="es-MX"/>
                    </a:p>
                  </a:txBody>
                  <a:tcPr/>
                </a:tc>
                <a:tc>
                  <a:txBody>
                    <a:bodyPr/>
                    <a:lstStyle/>
                    <a:p>
                      <a:pPr algn="r">
                        <a:lnSpc>
                          <a:spcPct val="115000"/>
                        </a:lnSpc>
                        <a:spcAft>
                          <a:spcPts val="0"/>
                        </a:spcAft>
                      </a:pPr>
                      <a:r>
                        <a:rPr lang="es-MX" sz="1800" b="1" dirty="0">
                          <a:effectLst/>
                        </a:rPr>
                        <a:t>6.2</a:t>
                      </a:r>
                      <a:endParaRPr lang="es-MX" sz="1800" b="1" dirty="0">
                        <a:effectLst/>
                        <a:latin typeface="Cambria"/>
                        <a:ea typeface="Times New Roman"/>
                        <a:cs typeface="Times New Roman"/>
                      </a:endParaRPr>
                    </a:p>
                  </a:txBody>
                  <a:tcPr marL="44450" marR="44450" marT="0" marB="0" anchor="b"/>
                </a:tc>
              </a:tr>
              <a:tr h="212804">
                <a:tc gridSpan="2">
                  <a:txBody>
                    <a:bodyPr/>
                    <a:lstStyle/>
                    <a:p>
                      <a:pPr>
                        <a:lnSpc>
                          <a:spcPct val="115000"/>
                        </a:lnSpc>
                        <a:spcAft>
                          <a:spcPts val="0"/>
                        </a:spcAft>
                      </a:pPr>
                      <a:r>
                        <a:rPr lang="es-MX" sz="1400">
                          <a:effectLst/>
                        </a:rPr>
                        <a:t>Sindicatos</a:t>
                      </a:r>
                      <a:endParaRPr lang="es-MX" sz="1400">
                        <a:effectLst/>
                        <a:latin typeface="Cambria"/>
                        <a:ea typeface="Times New Roman"/>
                        <a:cs typeface="Times New Roman"/>
                      </a:endParaRPr>
                    </a:p>
                  </a:txBody>
                  <a:tcPr marL="44450" marR="44450" marT="0" marB="0" anchor="b"/>
                </a:tc>
                <a:tc hMerge="1">
                  <a:txBody>
                    <a:bodyPr/>
                    <a:lstStyle/>
                    <a:p>
                      <a:endParaRPr lang="es-MX"/>
                    </a:p>
                  </a:txBody>
                  <a:tcPr/>
                </a:tc>
                <a:tc>
                  <a:txBody>
                    <a:bodyPr/>
                    <a:lstStyle/>
                    <a:p>
                      <a:pPr algn="r">
                        <a:lnSpc>
                          <a:spcPct val="115000"/>
                        </a:lnSpc>
                        <a:spcAft>
                          <a:spcPts val="0"/>
                        </a:spcAft>
                      </a:pPr>
                      <a:r>
                        <a:rPr lang="es-MX" sz="1800" b="1" dirty="0">
                          <a:effectLst/>
                        </a:rPr>
                        <a:t>5.5</a:t>
                      </a:r>
                      <a:endParaRPr lang="es-MX" sz="1800" b="1" dirty="0">
                        <a:effectLst/>
                        <a:latin typeface="Cambria"/>
                        <a:ea typeface="Times New Roman"/>
                        <a:cs typeface="Times New Roman"/>
                      </a:endParaRPr>
                    </a:p>
                  </a:txBody>
                  <a:tcPr marL="44450" marR="44450" marT="0" marB="0" anchor="b"/>
                </a:tc>
              </a:tr>
              <a:tr h="212804">
                <a:tc gridSpan="2">
                  <a:txBody>
                    <a:bodyPr/>
                    <a:lstStyle/>
                    <a:p>
                      <a:pPr>
                        <a:lnSpc>
                          <a:spcPct val="115000"/>
                        </a:lnSpc>
                        <a:spcAft>
                          <a:spcPts val="0"/>
                        </a:spcAft>
                      </a:pPr>
                      <a:r>
                        <a:rPr lang="es-MX" sz="1400">
                          <a:effectLst/>
                        </a:rPr>
                        <a:t>Policía</a:t>
                      </a:r>
                      <a:endParaRPr lang="es-MX" sz="1400">
                        <a:effectLst/>
                        <a:latin typeface="Cambria"/>
                        <a:ea typeface="Times New Roman"/>
                        <a:cs typeface="Times New Roman"/>
                      </a:endParaRPr>
                    </a:p>
                  </a:txBody>
                  <a:tcPr marL="44450" marR="44450" marT="0" marB="0" anchor="b"/>
                </a:tc>
                <a:tc hMerge="1">
                  <a:txBody>
                    <a:bodyPr/>
                    <a:lstStyle/>
                    <a:p>
                      <a:endParaRPr lang="es-MX"/>
                    </a:p>
                  </a:txBody>
                  <a:tcPr/>
                </a:tc>
                <a:tc>
                  <a:txBody>
                    <a:bodyPr/>
                    <a:lstStyle/>
                    <a:p>
                      <a:pPr algn="r">
                        <a:lnSpc>
                          <a:spcPct val="115000"/>
                        </a:lnSpc>
                        <a:spcAft>
                          <a:spcPts val="0"/>
                        </a:spcAft>
                      </a:pPr>
                      <a:r>
                        <a:rPr lang="es-MX" sz="1800" b="1" dirty="0">
                          <a:effectLst/>
                        </a:rPr>
                        <a:t>7.8</a:t>
                      </a:r>
                      <a:endParaRPr lang="es-MX" sz="1800" b="1" dirty="0">
                        <a:effectLst/>
                        <a:latin typeface="Cambria"/>
                        <a:ea typeface="Times New Roman"/>
                        <a:cs typeface="Times New Roman"/>
                      </a:endParaRPr>
                    </a:p>
                  </a:txBody>
                  <a:tcPr marL="44450" marR="44450" marT="0" marB="0" anchor="b"/>
                </a:tc>
              </a:tr>
              <a:tr h="212804">
                <a:tc gridSpan="2">
                  <a:txBody>
                    <a:bodyPr/>
                    <a:lstStyle/>
                    <a:p>
                      <a:pPr>
                        <a:lnSpc>
                          <a:spcPct val="115000"/>
                        </a:lnSpc>
                        <a:spcAft>
                          <a:spcPts val="0"/>
                        </a:spcAft>
                      </a:pPr>
                      <a:r>
                        <a:rPr lang="es-MX" sz="1400">
                          <a:effectLst/>
                        </a:rPr>
                        <a:t>Diputados</a:t>
                      </a:r>
                      <a:endParaRPr lang="es-MX" sz="1400">
                        <a:effectLst/>
                        <a:latin typeface="Cambria"/>
                        <a:ea typeface="Times New Roman"/>
                        <a:cs typeface="Times New Roman"/>
                      </a:endParaRPr>
                    </a:p>
                  </a:txBody>
                  <a:tcPr marL="44450" marR="44450" marT="0" marB="0" anchor="b"/>
                </a:tc>
                <a:tc hMerge="1">
                  <a:txBody>
                    <a:bodyPr/>
                    <a:lstStyle/>
                    <a:p>
                      <a:endParaRPr lang="es-MX"/>
                    </a:p>
                  </a:txBody>
                  <a:tcPr/>
                </a:tc>
                <a:tc>
                  <a:txBody>
                    <a:bodyPr/>
                    <a:lstStyle/>
                    <a:p>
                      <a:pPr algn="r">
                        <a:lnSpc>
                          <a:spcPct val="115000"/>
                        </a:lnSpc>
                        <a:spcAft>
                          <a:spcPts val="0"/>
                        </a:spcAft>
                      </a:pPr>
                      <a:r>
                        <a:rPr lang="es-MX" sz="1800" b="1" dirty="0">
                          <a:effectLst/>
                        </a:rPr>
                        <a:t>5.9</a:t>
                      </a:r>
                      <a:endParaRPr lang="es-MX" sz="1800" b="1" dirty="0">
                        <a:effectLst/>
                        <a:latin typeface="Cambria"/>
                        <a:ea typeface="Times New Roman"/>
                        <a:cs typeface="Times New Roman"/>
                      </a:endParaRPr>
                    </a:p>
                  </a:txBody>
                  <a:tcPr marL="44450" marR="44450" marT="0" marB="0" anchor="b"/>
                </a:tc>
              </a:tr>
              <a:tr h="178720">
                <a:tc gridSpan="2">
                  <a:txBody>
                    <a:bodyPr/>
                    <a:lstStyle/>
                    <a:p>
                      <a:pPr>
                        <a:lnSpc>
                          <a:spcPct val="115000"/>
                        </a:lnSpc>
                        <a:spcAft>
                          <a:spcPts val="0"/>
                        </a:spcAft>
                      </a:pPr>
                      <a:r>
                        <a:rPr lang="es-MX" sz="1400">
                          <a:effectLst/>
                        </a:rPr>
                        <a:t>Partidos</a:t>
                      </a:r>
                      <a:endParaRPr lang="es-MX" sz="1400">
                        <a:effectLst/>
                        <a:latin typeface="Cambria"/>
                        <a:ea typeface="Times New Roman"/>
                        <a:cs typeface="Times New Roman"/>
                      </a:endParaRPr>
                    </a:p>
                  </a:txBody>
                  <a:tcPr marL="44450" marR="44450" marT="0" marB="0" anchor="b"/>
                </a:tc>
                <a:tc hMerge="1">
                  <a:txBody>
                    <a:bodyPr/>
                    <a:lstStyle/>
                    <a:p>
                      <a:endParaRPr lang="es-MX"/>
                    </a:p>
                  </a:txBody>
                  <a:tcPr/>
                </a:tc>
                <a:tc>
                  <a:txBody>
                    <a:bodyPr/>
                    <a:lstStyle/>
                    <a:p>
                      <a:pPr algn="r">
                        <a:lnSpc>
                          <a:spcPct val="115000"/>
                        </a:lnSpc>
                        <a:spcAft>
                          <a:spcPts val="0"/>
                        </a:spcAft>
                      </a:pPr>
                      <a:r>
                        <a:rPr lang="es-MX" sz="1800" b="1" dirty="0">
                          <a:effectLst/>
                        </a:rPr>
                        <a:t>5.1</a:t>
                      </a:r>
                      <a:endParaRPr lang="es-MX" sz="1800" b="1" dirty="0">
                        <a:effectLst/>
                        <a:latin typeface="Cambria"/>
                        <a:ea typeface="Times New Roman"/>
                        <a:cs typeface="Times New Roman"/>
                      </a:endParaRPr>
                    </a:p>
                  </a:txBody>
                  <a:tcPr marL="44450" marR="44450" marT="0" marB="0" anchor="b"/>
                </a:tc>
              </a:tr>
            </a:tbl>
          </a:graphicData>
        </a:graphic>
      </p:graphicFrame>
      <p:sp>
        <p:nvSpPr>
          <p:cNvPr id="5" name="Rectangle 1"/>
          <p:cNvSpPr>
            <a:spLocks noChangeArrowheads="1"/>
          </p:cNvSpPr>
          <p:nvPr/>
        </p:nvSpPr>
        <p:spPr bwMode="auto">
          <a:xfrm>
            <a:off x="838200" y="6352371"/>
            <a:ext cx="701040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sz="1100" b="0"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Fuente: Consulta </a:t>
            </a:r>
            <a:r>
              <a:rPr kumimoji="0" lang="es-MX" sz="1100" b="0" i="0" u="none" strike="noStrike" cap="none" normalizeH="0" baseline="0" dirty="0" err="1" smtClean="0">
                <a:ln>
                  <a:noFill/>
                </a:ln>
                <a:solidFill>
                  <a:schemeClr val="tx1"/>
                </a:solidFill>
                <a:effectLst/>
                <a:latin typeface="Calibri" pitchFamily="34" charset="0"/>
                <a:ea typeface="Times New Roman" pitchFamily="18" charset="0"/>
                <a:cs typeface="Calibri" pitchFamily="34" charset="0"/>
              </a:rPr>
              <a:t>Mitofsky</a:t>
            </a:r>
            <a:r>
              <a:rPr kumimoji="0" lang="es-MX" sz="1100" b="0"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 </a:t>
            </a:r>
            <a:r>
              <a:rPr kumimoji="0" lang="es-MX" sz="1100" b="0" i="1"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Confianza en las instituciones, </a:t>
            </a:r>
            <a:r>
              <a:rPr kumimoji="0" lang="es-MX" sz="1100" b="0"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enero 2010</a:t>
            </a:r>
            <a:endParaRPr kumimoji="0" lang="es-MX"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555299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n-US"/>
          </a:p>
        </p:txBody>
      </p:sp>
      <p:sp>
        <p:nvSpPr>
          <p:cNvPr id="3" name="2 Marcador de contenido"/>
          <p:cNvSpPr>
            <a:spLocks noGrp="1"/>
          </p:cNvSpPr>
          <p:nvPr>
            <p:ph idx="1"/>
          </p:nvPr>
        </p:nvSpPr>
        <p:spPr/>
        <p:txBody>
          <a:bodyPr>
            <a:normAutofit fontScale="92500" lnSpcReduction="10000"/>
          </a:bodyPr>
          <a:lstStyle/>
          <a:p>
            <a:r>
              <a:rPr lang="es-ES" dirty="0" smtClean="0"/>
              <a:t>El misterio del cristianismo implica su ser comunidad. </a:t>
            </a:r>
          </a:p>
          <a:p>
            <a:r>
              <a:rPr lang="es-ES" dirty="0" smtClean="0"/>
              <a:t>El cristiano reclama habitar una comunidad de fe.</a:t>
            </a:r>
          </a:p>
          <a:p>
            <a:r>
              <a:rPr lang="es-ES" sz="1900" i="1" dirty="0" err="1" smtClean="0"/>
              <a:t>Cat</a:t>
            </a:r>
            <a:r>
              <a:rPr lang="es-ES" sz="1900" i="1" dirty="0" smtClean="0"/>
              <a:t> 759 </a:t>
            </a:r>
            <a:r>
              <a:rPr lang="es-ES" sz="1900" i="1" dirty="0"/>
              <a:t>"El Padre eterno creó el mundo por una decisión totalmente libre y misteriosa de su sabiduría y bondad. Decidió elevar a los hombres a la participación de la vida divina" a la cual llama a todos los hombres en su Hijo: "Dispuso convocar a los creyentes en Cristo en la santa Iglesia". Esta "familia de Dios" se constituye y se realiza gradualmente a lo largo de las etapas de la historia humana, según las disposiciones del Padre: en efecto, la Iglesia ha sido "prefigurada ya desde el origen del mundo y preparada maravillosamente en la historia del pueblo de Israel y en la Antigua Alianza; se constituyó en los últimos tiempos, se manifestó por la efusión del Espíritu y llegará gloriosamente a su plenitud al final de los siglos" (LG 2).</a:t>
            </a:r>
          </a:p>
          <a:p>
            <a:endParaRPr lang="es-ES" dirty="0" smtClean="0"/>
          </a:p>
          <a:p>
            <a:r>
              <a:rPr lang="es-ES" dirty="0" smtClean="0"/>
              <a:t>Pero…</a:t>
            </a:r>
          </a:p>
          <a:p>
            <a:r>
              <a:rPr lang="es-ES" dirty="0"/>
              <a:t>La organicidad se requiere y justifica y sólo si cumple este sentido sacramental (diaconía).</a:t>
            </a:r>
          </a:p>
          <a:p>
            <a:endParaRPr lang="es-ES" dirty="0" smtClean="0"/>
          </a:p>
          <a:p>
            <a:endParaRPr lang="en-US" dirty="0"/>
          </a:p>
        </p:txBody>
      </p:sp>
    </p:spTree>
    <p:extLst>
      <p:ext uri="{BB962C8B-B14F-4D97-AF65-F5344CB8AC3E}">
        <p14:creationId xmlns:p14="http://schemas.microsoft.com/office/powerpoint/2010/main" val="226027431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n-US"/>
          </a:p>
        </p:txBody>
      </p:sp>
      <p:sp>
        <p:nvSpPr>
          <p:cNvPr id="3" name="2 Marcador de contenido"/>
          <p:cNvSpPr>
            <a:spLocks noGrp="1"/>
          </p:cNvSpPr>
          <p:nvPr>
            <p:ph idx="1"/>
          </p:nvPr>
        </p:nvSpPr>
        <p:spPr/>
        <p:txBody>
          <a:bodyPr/>
          <a:lstStyle/>
          <a:p>
            <a:r>
              <a:rPr lang="es-ES" dirty="0" smtClean="0"/>
              <a:t>Por qué comunidad, por qué Iglesia</a:t>
            </a:r>
          </a:p>
          <a:p>
            <a:endParaRPr lang="es-ES" dirty="0"/>
          </a:p>
          <a:p>
            <a:r>
              <a:rPr lang="es-ES" dirty="0" smtClean="0"/>
              <a:t>Necesitamos ser institución para poder ser Iglesia, ¿Para ser Iglesia tenemos que ser institución?</a:t>
            </a:r>
            <a:endParaRPr lang="en-US" dirty="0"/>
          </a:p>
        </p:txBody>
      </p:sp>
    </p:spTree>
    <p:extLst>
      <p:ext uri="{BB962C8B-B14F-4D97-AF65-F5344CB8AC3E}">
        <p14:creationId xmlns:p14="http://schemas.microsoft.com/office/powerpoint/2010/main" val="332273745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Iglesia Comunión</a:t>
            </a:r>
            <a:endParaRPr lang="en-US" dirty="0"/>
          </a:p>
        </p:txBody>
      </p:sp>
      <p:sp>
        <p:nvSpPr>
          <p:cNvPr id="3" name="2 Subtítulo"/>
          <p:cNvSpPr>
            <a:spLocks noGrp="1"/>
          </p:cNvSpPr>
          <p:nvPr>
            <p:ph type="subTitle" idx="1"/>
          </p:nvPr>
        </p:nvSpPr>
        <p:spPr/>
        <p:txBody>
          <a:bodyPr/>
          <a:lstStyle/>
          <a:p>
            <a:endParaRPr lang="en-US"/>
          </a:p>
        </p:txBody>
      </p:sp>
    </p:spTree>
    <p:extLst>
      <p:ext uri="{BB962C8B-B14F-4D97-AF65-F5344CB8AC3E}">
        <p14:creationId xmlns:p14="http://schemas.microsoft.com/office/powerpoint/2010/main" val="908528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Dialéctica de la Iglesia</a:t>
            </a:r>
            <a:endParaRPr lang="en-US" dirty="0"/>
          </a:p>
        </p:txBody>
      </p:sp>
      <p:sp>
        <p:nvSpPr>
          <p:cNvPr id="3" name="2 Marcador de contenido"/>
          <p:cNvSpPr>
            <a:spLocks noGrp="1"/>
          </p:cNvSpPr>
          <p:nvPr>
            <p:ph idx="1"/>
          </p:nvPr>
        </p:nvSpPr>
        <p:spPr/>
        <p:txBody>
          <a:bodyPr>
            <a:normAutofit/>
          </a:bodyPr>
          <a:lstStyle/>
          <a:p>
            <a:r>
              <a:rPr lang="es-ES" dirty="0" smtClean="0"/>
              <a:t>la </a:t>
            </a:r>
            <a:r>
              <a:rPr lang="es-ES" dirty="0"/>
              <a:t>Iglesia </a:t>
            </a:r>
            <a:r>
              <a:rPr lang="es-ES" dirty="0" smtClean="0"/>
              <a:t>entendida como </a:t>
            </a:r>
            <a:r>
              <a:rPr lang="es-ES" i="1" dirty="0"/>
              <a:t>comunidad </a:t>
            </a:r>
            <a:r>
              <a:rPr lang="es-ES" dirty="0"/>
              <a:t>de creyentes (cf. LG 8), que fue la forma inicial </a:t>
            </a:r>
            <a:r>
              <a:rPr lang="es-ES" dirty="0" smtClean="0"/>
              <a:t>privilegiada </a:t>
            </a:r>
            <a:r>
              <a:rPr lang="es-ES" dirty="0"/>
              <a:t>de su comprensión en el Primer milenio </a:t>
            </a:r>
            <a:r>
              <a:rPr lang="es-ES" dirty="0" smtClean="0"/>
              <a:t>eclesial</a:t>
            </a:r>
          </a:p>
          <a:p>
            <a:r>
              <a:rPr lang="es-ES" dirty="0" smtClean="0"/>
              <a:t>La </a:t>
            </a:r>
            <a:r>
              <a:rPr lang="es-ES" dirty="0"/>
              <a:t>Iglesia como </a:t>
            </a:r>
            <a:r>
              <a:rPr lang="es-ES" i="1" dirty="0"/>
              <a:t>sociedad </a:t>
            </a:r>
            <a:r>
              <a:rPr lang="es-ES" dirty="0"/>
              <a:t>estructurada jurídicamente (cf. LG 8</a:t>
            </a:r>
            <a:r>
              <a:rPr lang="es-ES" dirty="0" smtClean="0"/>
              <a:t>), que </a:t>
            </a:r>
            <a:r>
              <a:rPr lang="es-ES" dirty="0"/>
              <a:t>ha sido el acento más relevante en la eclesiología del </a:t>
            </a:r>
            <a:r>
              <a:rPr lang="es-ES" dirty="0" smtClean="0"/>
              <a:t>segundo milenio</a:t>
            </a:r>
            <a:r>
              <a:rPr lang="es-ES" dirty="0"/>
              <a:t>. </a:t>
            </a:r>
            <a:endParaRPr lang="es-ES" dirty="0" smtClean="0"/>
          </a:p>
          <a:p>
            <a:r>
              <a:rPr lang="es-ES" dirty="0" smtClean="0"/>
              <a:t>El </a:t>
            </a:r>
            <a:r>
              <a:rPr lang="es-ES" dirty="0"/>
              <a:t>Vaticano II lleva a cabo este cambio partiendo de una </a:t>
            </a:r>
            <a:r>
              <a:rPr lang="es-ES" dirty="0" smtClean="0"/>
              <a:t>fórmula de </a:t>
            </a:r>
            <a:r>
              <a:rPr lang="es-ES" dirty="0"/>
              <a:t>síntesis no conocida hasta ahora en la eclesiología: «la </a:t>
            </a:r>
            <a:r>
              <a:rPr lang="es-ES" dirty="0" smtClean="0"/>
              <a:t>comunión jerárquica</a:t>
            </a:r>
            <a:r>
              <a:rPr lang="es-ES" dirty="0"/>
              <a:t>» (LG 21.22; CD 4.5; PO 7.15), en la que el sustantivo «</a:t>
            </a:r>
            <a:r>
              <a:rPr lang="es-ES" dirty="0" smtClean="0"/>
              <a:t>comunión</a:t>
            </a:r>
            <a:r>
              <a:rPr lang="es-ES" dirty="0"/>
              <a:t>» expresa el carácter fraternal básico de la Iglesia, y el </a:t>
            </a:r>
            <a:r>
              <a:rPr lang="es-ES" dirty="0" smtClean="0"/>
              <a:t>adjetivo </a:t>
            </a:r>
            <a:r>
              <a:rPr lang="es-ES" dirty="0"/>
              <a:t>«jerárquica» subraya su conexión decisiva con el ministerio </a:t>
            </a:r>
            <a:r>
              <a:rPr lang="es-ES" dirty="0" smtClean="0"/>
              <a:t>pastoral</a:t>
            </a:r>
            <a:r>
              <a:rPr lang="es-ES" dirty="0"/>
              <a:t>. </a:t>
            </a:r>
            <a:endParaRPr lang="es-ES" dirty="0" smtClean="0"/>
          </a:p>
          <a:p>
            <a:pPr algn="r"/>
            <a:r>
              <a:rPr lang="es-ES" dirty="0" smtClean="0"/>
              <a:t>Pié-Ninot</a:t>
            </a:r>
            <a:endParaRPr lang="en-US" dirty="0"/>
          </a:p>
        </p:txBody>
      </p:sp>
    </p:spTree>
    <p:extLst>
      <p:ext uri="{BB962C8B-B14F-4D97-AF65-F5344CB8AC3E}">
        <p14:creationId xmlns:p14="http://schemas.microsoft.com/office/powerpoint/2010/main" val="178688950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3400" y="228600"/>
            <a:ext cx="7620000" cy="1143000"/>
          </a:xfrm>
        </p:spPr>
        <p:txBody>
          <a:bodyPr/>
          <a:lstStyle/>
          <a:p>
            <a:r>
              <a:rPr lang="es-ES" sz="3600" dirty="0" err="1" smtClean="0"/>
              <a:t>Sinodalidad</a:t>
            </a:r>
            <a:r>
              <a:rPr lang="es-ES" sz="3600" dirty="0" smtClean="0"/>
              <a:t> = servicios complementarios</a:t>
            </a:r>
            <a:endParaRPr lang="en-US" sz="3600" dirty="0"/>
          </a:p>
        </p:txBody>
      </p:sp>
      <p:sp>
        <p:nvSpPr>
          <p:cNvPr id="3" name="2 Marcador de contenido"/>
          <p:cNvSpPr>
            <a:spLocks noGrp="1"/>
          </p:cNvSpPr>
          <p:nvPr>
            <p:ph idx="1"/>
          </p:nvPr>
        </p:nvSpPr>
        <p:spPr>
          <a:xfrm>
            <a:off x="457200" y="1524000"/>
            <a:ext cx="7620000" cy="4800600"/>
          </a:xfrm>
        </p:spPr>
        <p:txBody>
          <a:bodyPr>
            <a:normAutofit/>
          </a:bodyPr>
          <a:lstStyle/>
          <a:p>
            <a:r>
              <a:rPr lang="es-ES" dirty="0" smtClean="0"/>
              <a:t>Esta comunión requiere expresarse </a:t>
            </a:r>
            <a:r>
              <a:rPr lang="es-ES" dirty="0"/>
              <a:t>como </a:t>
            </a:r>
            <a:r>
              <a:rPr lang="es-ES" i="1" dirty="0" err="1"/>
              <a:t>sinodalidad</a:t>
            </a:r>
            <a:r>
              <a:rPr lang="es-ES" i="1" dirty="0"/>
              <a:t> </a:t>
            </a:r>
            <a:r>
              <a:rPr lang="es-ES" dirty="0" err="1"/>
              <a:t>intraeclesial</a:t>
            </a:r>
            <a:r>
              <a:rPr lang="es-ES" dirty="0"/>
              <a:t>. De hecho, «</a:t>
            </a:r>
            <a:r>
              <a:rPr lang="es-ES" dirty="0" err="1" smtClean="0"/>
              <a:t>sinodalidad</a:t>
            </a:r>
            <a:r>
              <a:rPr lang="es-ES" dirty="0"/>
              <a:t>» significa «caminar en común</a:t>
            </a:r>
            <a:r>
              <a:rPr lang="es-ES" dirty="0" smtClean="0"/>
              <a:t>». </a:t>
            </a:r>
            <a:r>
              <a:rPr lang="es-ES" b="1" dirty="0" smtClean="0"/>
              <a:t>La </a:t>
            </a:r>
            <a:r>
              <a:rPr lang="es-ES" b="1" dirty="0" err="1"/>
              <a:t>sinodalidad</a:t>
            </a:r>
            <a:r>
              <a:rPr lang="es-ES" b="1" dirty="0"/>
              <a:t> es el fruto normal de una </a:t>
            </a:r>
            <a:r>
              <a:rPr lang="es-ES" b="1" dirty="0" smtClean="0"/>
              <a:t>Iglesia-comunión</a:t>
            </a:r>
            <a:r>
              <a:rPr lang="es-ES" dirty="0"/>
              <a:t>. Su base radica en el </a:t>
            </a:r>
            <a:r>
              <a:rPr lang="es-ES" b="1" dirty="0">
                <a:solidFill>
                  <a:srgbClr xmlns:mc="http://schemas.openxmlformats.org/markup-compatibility/2006" xmlns:a14="http://schemas.microsoft.com/office/drawing/2010/main" val="0070C0" mc:Ignorable=""/>
                </a:solidFill>
              </a:rPr>
              <a:t>sacerdocio común </a:t>
            </a:r>
            <a:r>
              <a:rPr lang="es-ES" dirty="0"/>
              <a:t>de todo el </a:t>
            </a:r>
            <a:r>
              <a:rPr lang="es-ES" dirty="0" smtClean="0"/>
              <a:t>pueblo </a:t>
            </a:r>
            <a:r>
              <a:rPr lang="es-ES" dirty="0"/>
              <a:t>de Dios, que reviste diversas formas de expresión sinodal, entre </a:t>
            </a:r>
            <a:r>
              <a:rPr lang="es-ES" dirty="0" smtClean="0"/>
              <a:t>las que </a:t>
            </a:r>
            <a:r>
              <a:rPr lang="es-ES" dirty="0"/>
              <a:t>destacan la </a:t>
            </a:r>
            <a:r>
              <a:rPr lang="es-ES" b="1" i="1" dirty="0">
                <a:solidFill>
                  <a:srgbClr xmlns:mc="http://schemas.openxmlformats.org/markup-compatibility/2006" xmlns:a14="http://schemas.microsoft.com/office/drawing/2010/main" val="0070C0" mc:Ignorable=""/>
                </a:solidFill>
              </a:rPr>
              <a:t>corresponsabilidad </a:t>
            </a:r>
            <a:r>
              <a:rPr lang="es-ES" b="1" dirty="0">
                <a:solidFill>
                  <a:srgbClr xmlns:mc="http://schemas.openxmlformats.org/markup-compatibility/2006" xmlns:a14="http://schemas.microsoft.com/office/drawing/2010/main" val="0070C0" mc:Ignorable=""/>
                </a:solidFill>
              </a:rPr>
              <a:t>bautismal</a:t>
            </a:r>
            <a:r>
              <a:rPr lang="es-ES" dirty="0"/>
              <a:t>, ejercida </a:t>
            </a:r>
            <a:r>
              <a:rPr lang="es-ES" dirty="0" smtClean="0"/>
              <a:t>particularmente </a:t>
            </a:r>
            <a:r>
              <a:rPr lang="es-ES" dirty="0"/>
              <a:t>por los laicos y las laicas en la vida eclesial, la </a:t>
            </a:r>
            <a:r>
              <a:rPr lang="es-ES" i="1" dirty="0"/>
              <a:t>cooperación </a:t>
            </a:r>
            <a:r>
              <a:rPr lang="es-ES" dirty="0" smtClean="0"/>
              <a:t>presbiteral </a:t>
            </a:r>
            <a:r>
              <a:rPr lang="es-ES" dirty="0"/>
              <a:t>con el propio obispo y la </a:t>
            </a:r>
            <a:r>
              <a:rPr lang="es-ES" i="1" dirty="0"/>
              <a:t>colegialidad </a:t>
            </a:r>
            <a:r>
              <a:rPr lang="es-ES" dirty="0"/>
              <a:t>entre los obispos y con </a:t>
            </a:r>
            <a:r>
              <a:rPr lang="es-ES" dirty="0" smtClean="0"/>
              <a:t>el obispo </a:t>
            </a:r>
            <a:r>
              <a:rPr lang="es-ES" dirty="0"/>
              <a:t>de Roma. En definitiva, se trata de re-situar el ministerio </a:t>
            </a:r>
            <a:r>
              <a:rPr lang="es-ES" dirty="0" smtClean="0"/>
              <a:t>pastoral </a:t>
            </a:r>
            <a:r>
              <a:rPr lang="es-ES" dirty="0"/>
              <a:t>del Papa, de los obispos y de los presbíteros como «un </a:t>
            </a:r>
            <a:r>
              <a:rPr lang="es-ES" dirty="0" smtClean="0"/>
              <a:t>verdadero servicio </a:t>
            </a:r>
            <a:r>
              <a:rPr lang="es-ES" dirty="0"/>
              <a:t>que en la Escritura recibe significativamente el nombre </a:t>
            </a:r>
            <a:r>
              <a:rPr lang="es-ES" dirty="0" smtClean="0"/>
              <a:t>de </a:t>
            </a:r>
            <a:r>
              <a:rPr lang="es-ES" i="1" dirty="0" smtClean="0"/>
              <a:t>diaconía </a:t>
            </a:r>
            <a:r>
              <a:rPr lang="es-ES" dirty="0"/>
              <a:t>o ministerio» (LG 24</a:t>
            </a:r>
            <a:r>
              <a:rPr lang="es-ES" dirty="0" smtClean="0"/>
              <a:t>).</a:t>
            </a:r>
          </a:p>
        </p:txBody>
      </p:sp>
    </p:spTree>
    <p:extLst>
      <p:ext uri="{BB962C8B-B14F-4D97-AF65-F5344CB8AC3E}">
        <p14:creationId xmlns:p14="http://schemas.microsoft.com/office/powerpoint/2010/main" val="292744781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t>
            </a:r>
            <a:r>
              <a:rPr lang="es-ES" dirty="0" smtClean="0"/>
              <a:t>alabras de Benedicto XVI a los sacerdotes</a:t>
            </a:r>
            <a:endParaRPr lang="en-US" dirty="0"/>
          </a:p>
        </p:txBody>
      </p:sp>
      <p:sp>
        <p:nvSpPr>
          <p:cNvPr id="3" name="2 Marcador de contenido"/>
          <p:cNvSpPr>
            <a:spLocks noGrp="1"/>
          </p:cNvSpPr>
          <p:nvPr>
            <p:ph idx="1"/>
          </p:nvPr>
        </p:nvSpPr>
        <p:spPr/>
        <p:txBody>
          <a:bodyPr>
            <a:normAutofit fontScale="92500"/>
          </a:bodyPr>
          <a:lstStyle/>
          <a:p>
            <a:r>
              <a:rPr lang="es-ES" dirty="0"/>
              <a:t>Los primeros promotores del discipulado y de la misión son </a:t>
            </a:r>
            <a:r>
              <a:rPr lang="es-ES" dirty="0" smtClean="0"/>
              <a:t>aquellos que </a:t>
            </a:r>
            <a:r>
              <a:rPr lang="es-ES" dirty="0"/>
              <a:t>han sido llamados “para estar con Jesús y ser enviados a predicar</a:t>
            </a:r>
            <a:r>
              <a:rPr lang="es-ES" dirty="0" smtClean="0"/>
              <a:t>” (</a:t>
            </a:r>
            <a:r>
              <a:rPr lang="es-ES" dirty="0"/>
              <a:t>cf. </a:t>
            </a:r>
            <a:r>
              <a:rPr lang="es-ES" i="1" dirty="0"/>
              <a:t>Mc </a:t>
            </a:r>
            <a:r>
              <a:rPr lang="es-ES" dirty="0"/>
              <a:t>3, 14), es decir, los sacerdotes. Ellos deben recibir, de </a:t>
            </a:r>
            <a:r>
              <a:rPr lang="es-ES" dirty="0" smtClean="0"/>
              <a:t>manera preferencial</a:t>
            </a:r>
            <a:r>
              <a:rPr lang="es-ES" dirty="0"/>
              <a:t>, la atención y el cuidado paterno de sus obispos, </a:t>
            </a:r>
            <a:r>
              <a:rPr lang="es-ES" dirty="0" smtClean="0"/>
              <a:t>pues son </a:t>
            </a:r>
            <a:r>
              <a:rPr lang="es-ES" dirty="0"/>
              <a:t>los primeros agentes de una auténtica renovación de la vida </a:t>
            </a:r>
            <a:r>
              <a:rPr lang="es-ES" dirty="0" smtClean="0"/>
              <a:t>cristiana en </a:t>
            </a:r>
            <a:r>
              <a:rPr lang="es-ES" dirty="0"/>
              <a:t>el pueblo de Dios. A ellos les quiero dirigir una palabra de </a:t>
            </a:r>
            <a:r>
              <a:rPr lang="es-ES" dirty="0" smtClean="0"/>
              <a:t>afecto paterno</a:t>
            </a:r>
            <a:r>
              <a:rPr lang="es-ES" dirty="0"/>
              <a:t>, deseando que el Señor sea el lote de su heredad y su copa (cf</a:t>
            </a:r>
            <a:r>
              <a:rPr lang="es-ES" dirty="0" smtClean="0"/>
              <a:t>. </a:t>
            </a:r>
            <a:r>
              <a:rPr lang="es-ES" i="1" dirty="0" smtClean="0"/>
              <a:t>Sal </a:t>
            </a:r>
            <a:r>
              <a:rPr lang="es-ES" dirty="0"/>
              <a:t>16, 5). Si el sacerdote tiene a Dios como fundamento y centro de </a:t>
            </a:r>
            <a:r>
              <a:rPr lang="es-ES" dirty="0" smtClean="0"/>
              <a:t>su vida</a:t>
            </a:r>
            <a:r>
              <a:rPr lang="es-ES" dirty="0"/>
              <a:t>, experimentará la alegría y la fecundidad de su vocación. El </a:t>
            </a:r>
            <a:r>
              <a:rPr lang="es-ES" dirty="0" smtClean="0"/>
              <a:t>sacerdote debe </a:t>
            </a:r>
            <a:r>
              <a:rPr lang="es-ES" dirty="0"/>
              <a:t>ser ante todo un “hombre de Dios” (</a:t>
            </a:r>
            <a:r>
              <a:rPr lang="es-ES" i="1" dirty="0"/>
              <a:t>1 Tm </a:t>
            </a:r>
            <a:r>
              <a:rPr lang="es-ES" dirty="0"/>
              <a:t>6, 11) que </a:t>
            </a:r>
            <a:r>
              <a:rPr lang="es-ES" dirty="0" smtClean="0"/>
              <a:t>conoce a </a:t>
            </a:r>
            <a:r>
              <a:rPr lang="es-ES" dirty="0"/>
              <a:t>Dios directamente, que tiene una profunda amistad personal con Jesús</a:t>
            </a:r>
            <a:r>
              <a:rPr lang="es-ES" dirty="0" smtClean="0"/>
              <a:t>, que </a:t>
            </a:r>
            <a:r>
              <a:rPr lang="es-ES" dirty="0"/>
              <a:t>comparte con los demás los mismos sentimientos de </a:t>
            </a:r>
            <a:r>
              <a:rPr lang="es-ES" dirty="0" smtClean="0"/>
              <a:t>Cristo (</a:t>
            </a:r>
            <a:r>
              <a:rPr lang="es-ES" dirty="0"/>
              <a:t>cf. </a:t>
            </a:r>
            <a:r>
              <a:rPr lang="es-ES" i="1" dirty="0" err="1"/>
              <a:t>Flp</a:t>
            </a:r>
            <a:r>
              <a:rPr lang="es-ES" i="1" dirty="0"/>
              <a:t> </a:t>
            </a:r>
            <a:r>
              <a:rPr lang="es-ES" dirty="0"/>
              <a:t>2, 5). Sólo así el sacerdote será capaz de llevar a los hombres </a:t>
            </a:r>
            <a:r>
              <a:rPr lang="es-ES" dirty="0" smtClean="0"/>
              <a:t>a Dios</a:t>
            </a:r>
            <a:r>
              <a:rPr lang="es-ES" dirty="0"/>
              <a:t>, encarnado en Jesucristo, y de ser representante de su amor.</a:t>
            </a:r>
            <a:endParaRPr lang="en-US" dirty="0"/>
          </a:p>
        </p:txBody>
      </p:sp>
    </p:spTree>
    <p:extLst>
      <p:ext uri="{BB962C8B-B14F-4D97-AF65-F5344CB8AC3E}">
        <p14:creationId xmlns:p14="http://schemas.microsoft.com/office/powerpoint/2010/main" val="1349976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LG comunidad: Orden 1</a:t>
            </a:r>
            <a:endParaRPr lang="en-US" dirty="0"/>
          </a:p>
        </p:txBody>
      </p:sp>
      <p:sp>
        <p:nvSpPr>
          <p:cNvPr id="3" name="2 Marcador de contenido"/>
          <p:cNvSpPr>
            <a:spLocks noGrp="1"/>
          </p:cNvSpPr>
          <p:nvPr>
            <p:ph idx="1"/>
          </p:nvPr>
        </p:nvSpPr>
        <p:spPr/>
        <p:txBody>
          <a:bodyPr>
            <a:normAutofit/>
          </a:bodyPr>
          <a:lstStyle/>
          <a:p>
            <a:r>
              <a:rPr lang="es-ES" dirty="0" smtClean="0"/>
              <a:t>24</a:t>
            </a:r>
            <a:r>
              <a:rPr lang="es-ES" dirty="0"/>
              <a:t>. Los Obispos, en cuanto sucesores de los Apóstoles, reciben del Señor, a quien ha sido dado todo poder en el cielo y en la tierra, la misión de enseñar a todas las gentes y de predicar el Evangelio a toda creatura, a fin de que todos los hombres consigan la salvación por medio de la fe, del bautismo y del cumplimiento de los mandamientos. Para el desempeño de esta misión, Cristo Señor prometió a los Apóstoles el Espíritu Santo, y lo envió desde el cielo el día de Pentecostés, para que, confortados con su virtud, fuesen sus testigos hasta los confines de la tierra ante las gentes, los pueblos y los reyes. Este encargo que el Señor confió a los pastores de su pueblo es un verdadero servicio, que en la Sagrada Escritura se llama con toda propiedad diaconía, o sea ministerio.</a:t>
            </a:r>
            <a:endParaRPr lang="en-US" dirty="0"/>
          </a:p>
          <a:p>
            <a:endParaRPr lang="en-US" dirty="0"/>
          </a:p>
        </p:txBody>
      </p:sp>
    </p:spTree>
    <p:extLst>
      <p:ext uri="{BB962C8B-B14F-4D97-AF65-F5344CB8AC3E}">
        <p14:creationId xmlns:p14="http://schemas.microsoft.com/office/powerpoint/2010/main" val="796251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n-US"/>
          </a:p>
        </p:txBody>
      </p:sp>
      <p:sp>
        <p:nvSpPr>
          <p:cNvPr id="3" name="2 Marcador de contenido"/>
          <p:cNvSpPr>
            <a:spLocks noGrp="1"/>
          </p:cNvSpPr>
          <p:nvPr>
            <p:ph idx="1"/>
          </p:nvPr>
        </p:nvSpPr>
        <p:spPr/>
        <p:txBody>
          <a:bodyPr>
            <a:normAutofit fontScale="85000" lnSpcReduction="20000"/>
          </a:bodyPr>
          <a:lstStyle/>
          <a:p>
            <a:r>
              <a:rPr lang="es-ES" dirty="0" smtClean="0"/>
              <a:t>25. […]Esta </a:t>
            </a:r>
            <a:r>
              <a:rPr lang="es-ES" dirty="0"/>
              <a:t>infalibilidad que el divino Redentor quiso que tuviese su Iglesia cuando define la doctrina de fe y costumbres, se extiende tanto cuanto abarca el depósito de la Revelación, que debe ser custodiado santamente y expresado con fidelidad. El Romano Pontífice, Cabeza del Colegio episcopal, goza de esta misma infalibilidad en razón de su oficio cuando, como supremo pastor y doctor de todos los fieles, que confirma en la fe a sus hermanos, proclama de una forma definitiva la doctrina de fe y costumbres. Por esto se afirma, con razón, que sus definiciones son irreformables por sí mismas y no por el consentimiento de la Iglesia, por haber sido proclamadas bajo la asistencia del Espíritu Santo, prometida a él en la persona de San Pedro, y no necesitar de ninguna aprobación de otros ni admitir tampoco apelación a otro </a:t>
            </a:r>
            <a:r>
              <a:rPr lang="es-ES" dirty="0" smtClean="0"/>
              <a:t>tribunal.</a:t>
            </a:r>
          </a:p>
          <a:p>
            <a:r>
              <a:rPr lang="es-ES" dirty="0"/>
              <a:t>26. El Obispo, por estar revestido de la plenitud del sacramento del orden, es el administrador de la gracia del supremo sacerdocio , sobre todo en la Eucaristía, que él mismo celebra o procura que sea celebrada , y mediante la cual la Iglesia vive y crece continuamente. </a:t>
            </a:r>
            <a:r>
              <a:rPr lang="es-ES" dirty="0" smtClean="0"/>
              <a:t>[…] En </a:t>
            </a:r>
            <a:r>
              <a:rPr lang="es-ES" dirty="0"/>
              <a:t>estas comunidades, aunque sean frecuentemente pequeñas y pobres o vivan en la dispersión, está presente Cristo, por cuya virtud se congrega la Iglesia una, santa, católica y apostólica. </a:t>
            </a:r>
            <a:endParaRPr lang="en-US" dirty="0"/>
          </a:p>
        </p:txBody>
      </p:sp>
    </p:spTree>
    <p:extLst>
      <p:ext uri="{BB962C8B-B14F-4D97-AF65-F5344CB8AC3E}">
        <p14:creationId xmlns:p14="http://schemas.microsoft.com/office/powerpoint/2010/main" val="3789567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LG comunidad: Orden 2</a:t>
            </a:r>
            <a:endParaRPr lang="en-US" dirty="0"/>
          </a:p>
        </p:txBody>
      </p:sp>
      <p:sp>
        <p:nvSpPr>
          <p:cNvPr id="3" name="2 Marcador de contenido"/>
          <p:cNvSpPr>
            <a:spLocks noGrp="1"/>
          </p:cNvSpPr>
          <p:nvPr>
            <p:ph idx="1"/>
          </p:nvPr>
        </p:nvSpPr>
        <p:spPr/>
        <p:txBody>
          <a:bodyPr>
            <a:normAutofit fontScale="92500" lnSpcReduction="20000"/>
          </a:bodyPr>
          <a:lstStyle/>
          <a:p>
            <a:r>
              <a:rPr lang="es-ES" dirty="0"/>
              <a:t>28. </a:t>
            </a:r>
            <a:r>
              <a:rPr lang="es-ES" dirty="0" smtClean="0"/>
              <a:t>[…] </a:t>
            </a:r>
            <a:r>
              <a:rPr lang="es-ES" dirty="0"/>
              <a:t>Los presbíteros, aunque no tienen la cumbre del pontificado y dependen de los Obispos en el ejercicio de su potestad, están, sin embargo, unidos con ellos en el honor del sacerdocio y, en virtud del sacramento del orden , han sido consagrados como verdaderos sacerdotes del Nuevo Testamento , a imagen de Cristo, sumo y eterno Sacerdote   para predicar el Evangelio y apacentar a los fieles y para celebrar el culto divino. </a:t>
            </a:r>
            <a:endParaRPr lang="es-ES" dirty="0" smtClean="0"/>
          </a:p>
          <a:p>
            <a:r>
              <a:rPr lang="es-ES" dirty="0" smtClean="0"/>
              <a:t>[…] </a:t>
            </a:r>
            <a:r>
              <a:rPr lang="es-ES" dirty="0"/>
              <a:t>Para con los fieles arrepentidos o enfermos desempeñan principalmente el ministerio de la reconciliación y del alivio, y presentan a Dios Padre las necesidades y súplicas de los fieles . Ejerciendo, en la medida de su autoridad, el oficio de Cristo, Pastor y Cabeza , reúnen la familia de Dios como una fraternidad, animada con espíritu de unidad , y la conducen a Dios Padre por medio de Cristo en el Espíritu. En medio de la grey le adoran en espíritu y en verdad. Se afanan, finalmente, en la palabra y en la enseñanza  , creyendo aquello que leen cuando meditan la ley del Señor, enseñando aquello que creen, imitando lo que enseñan</a:t>
            </a:r>
            <a:r>
              <a:rPr lang="es-ES" dirty="0" smtClean="0"/>
              <a:t>.[…]</a:t>
            </a:r>
            <a:endParaRPr lang="en-US" dirty="0"/>
          </a:p>
          <a:p>
            <a:endParaRPr lang="en-US" dirty="0"/>
          </a:p>
        </p:txBody>
      </p:sp>
    </p:spTree>
    <p:extLst>
      <p:ext uri="{BB962C8B-B14F-4D97-AF65-F5344CB8AC3E}">
        <p14:creationId xmlns:p14="http://schemas.microsoft.com/office/powerpoint/2010/main" val="3500742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LG comunidad: Orden 2</a:t>
            </a:r>
            <a:endParaRPr lang="en-US" dirty="0"/>
          </a:p>
        </p:txBody>
      </p:sp>
      <p:sp>
        <p:nvSpPr>
          <p:cNvPr id="3" name="2 Marcador de contenido"/>
          <p:cNvSpPr>
            <a:spLocks noGrp="1"/>
          </p:cNvSpPr>
          <p:nvPr>
            <p:ph idx="1"/>
          </p:nvPr>
        </p:nvSpPr>
        <p:spPr/>
        <p:txBody>
          <a:bodyPr>
            <a:normAutofit fontScale="85000" lnSpcReduction="20000"/>
          </a:bodyPr>
          <a:lstStyle/>
          <a:p>
            <a:r>
              <a:rPr lang="es-ES" dirty="0"/>
              <a:t>28. </a:t>
            </a:r>
            <a:r>
              <a:rPr lang="es-ES" dirty="0" smtClean="0"/>
              <a:t>[…] </a:t>
            </a:r>
            <a:r>
              <a:rPr lang="es-ES" dirty="0"/>
              <a:t>Respecto de los fieles, a quienes han engendrado espiritualmente por el bautismo y la doctrina  tengan la solicitud de padres en Cristo. Haciéndose de buena gana modelos de la grey , gobiernen y sirvan a su comunidad local de tal manera, que ésta merezca ser llamada con el nombre que es gala del único y total Pueblo de Dios, es decir, Iglesia de Dios. Acuérdense de que, con su conducta de cada día y con su solicitud, deben mostrar a los fieles e infieles, a los católicos y no católicos, la imagen del verdadero ministerio sacerdotal y pastoral, y de que están obligados a dar a todos el testimonio de verdad y de vida, y de que, como buenos pastores, han de buscar también a aquellos que, bautizados en la Iglesia católica, abandonaron la práctica de los sacramentos o incluso han perdido la fe.</a:t>
            </a:r>
            <a:endParaRPr lang="en-US" dirty="0"/>
          </a:p>
          <a:p>
            <a:pPr marL="114300" indent="0">
              <a:buNone/>
            </a:pPr>
            <a:r>
              <a:rPr lang="es-ES" dirty="0"/>
              <a:t> </a:t>
            </a:r>
            <a:endParaRPr lang="en-US" dirty="0"/>
          </a:p>
          <a:p>
            <a:r>
              <a:rPr lang="es-ES" dirty="0"/>
              <a:t>Como el mundo entero cada día tiende más a la unidad civil, económica y social, conviene tanto más que los sacerdotes, uniendo sus esfuerzos y cuidados bajo la guía de los Obispos y del Sumo Pontífice, eviten toda causa de dispersión, para que todo el género humano venga a la unidad de la familia de Dios.</a:t>
            </a:r>
            <a:endParaRPr lang="en-US" dirty="0"/>
          </a:p>
          <a:p>
            <a:endParaRPr lang="en-US" dirty="0"/>
          </a:p>
        </p:txBody>
      </p:sp>
    </p:spTree>
    <p:extLst>
      <p:ext uri="{BB962C8B-B14F-4D97-AF65-F5344CB8AC3E}">
        <p14:creationId xmlns:p14="http://schemas.microsoft.com/office/powerpoint/2010/main" val="810610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LG comunidad: laicado 1</a:t>
            </a:r>
            <a:endParaRPr lang="en-US" dirty="0"/>
          </a:p>
        </p:txBody>
      </p:sp>
      <p:sp>
        <p:nvSpPr>
          <p:cNvPr id="3" name="2 Marcador de contenido"/>
          <p:cNvSpPr>
            <a:spLocks noGrp="1"/>
          </p:cNvSpPr>
          <p:nvPr>
            <p:ph idx="1"/>
          </p:nvPr>
        </p:nvSpPr>
        <p:spPr/>
        <p:txBody>
          <a:bodyPr>
            <a:normAutofit fontScale="77500" lnSpcReduction="20000"/>
          </a:bodyPr>
          <a:lstStyle/>
          <a:p>
            <a:r>
              <a:rPr lang="es-ES" dirty="0" smtClean="0"/>
              <a:t>31. </a:t>
            </a:r>
            <a:r>
              <a:rPr lang="es-ES" dirty="0"/>
              <a:t>El carácter secular es propio y peculiar de los laicos. </a:t>
            </a:r>
            <a:endParaRPr lang="es-ES" dirty="0" smtClean="0"/>
          </a:p>
          <a:p>
            <a:r>
              <a:rPr lang="es-ES" dirty="0" smtClean="0"/>
              <a:t>[…] </a:t>
            </a:r>
            <a:r>
              <a:rPr lang="es-ES" dirty="0"/>
              <a:t>A los laicos corresponde, por propia vocación, tratar de obtener el reino de Dios gestionando los asuntos temporales y ordenándolos según Dios. Viven en el siglo, es decir, en todos y cada uno de los deberes y ocupaciones del mundo, y en las condiciones ordinarias de la vida familiar y social, con las que su existencia está como entretejida</a:t>
            </a:r>
            <a:r>
              <a:rPr lang="es-ES" dirty="0" smtClean="0"/>
              <a:t>.</a:t>
            </a:r>
          </a:p>
          <a:p>
            <a:endParaRPr lang="es-ES" dirty="0" smtClean="0"/>
          </a:p>
          <a:p>
            <a:r>
              <a:rPr lang="es-ES" dirty="0"/>
              <a:t>33. Los laicos congregados en el Pueblo de Dios e integrados en el único Cuerpo de Cristo bajo una sola Cabeza, cualesquiera que sean, están llamados, a fuer de miembros vivos, a contribuir con todas sus fuerzas, las recibidas por el beneficio del Creador y las otorgadas por la gracia del Redentor, al crecimiento de la Iglesia y a su continua santificación.</a:t>
            </a:r>
            <a:endParaRPr lang="en-US" dirty="0"/>
          </a:p>
          <a:p>
            <a:r>
              <a:rPr lang="es-ES" dirty="0"/>
              <a:t> </a:t>
            </a:r>
            <a:endParaRPr lang="en-US" dirty="0"/>
          </a:p>
          <a:p>
            <a:r>
              <a:rPr lang="es-ES" dirty="0" smtClean="0"/>
              <a:t>34. Ahora </a:t>
            </a:r>
            <a:r>
              <a:rPr lang="es-ES" dirty="0"/>
              <a:t>bien, el apostolado de los laicos es participación en la misma misión salvífica de la </a:t>
            </a:r>
            <a:r>
              <a:rPr lang="es-ES" dirty="0" smtClean="0"/>
              <a:t>Iglesia[…]. </a:t>
            </a:r>
            <a:r>
              <a:rPr lang="es-ES" dirty="0"/>
              <a:t>Los laicos están especialmente llamados a hacer presente y operante a la Iglesia en aquellos lugares y circunstancias en que sólo puede llegar a ser sal de la tierra a través de ellos. Así, todo laico, en virtud de los dones que le han sido otorgados, se convierte en testigo y simultáneamente en vivo instrumento de la misión de la misma Iglesia en la medida del don de Cristo.</a:t>
            </a:r>
            <a:endParaRPr lang="en-US" dirty="0"/>
          </a:p>
          <a:p>
            <a:r>
              <a:rPr lang="es-ES" dirty="0" smtClean="0"/>
              <a:t>[…] </a:t>
            </a:r>
            <a:r>
              <a:rPr lang="es-ES" dirty="0"/>
              <a:t>Por lo demás, poseen aptitud de ser asumidos por la Jerarquía para ciertos cargos eclesiásticos, que habrán de desempeñar con una finalidad espiritual.</a:t>
            </a:r>
            <a:endParaRPr lang="en-US" dirty="0"/>
          </a:p>
        </p:txBody>
      </p:sp>
    </p:spTree>
    <p:extLst>
      <p:ext uri="{BB962C8B-B14F-4D97-AF65-F5344CB8AC3E}">
        <p14:creationId xmlns:p14="http://schemas.microsoft.com/office/powerpoint/2010/main" val="4256798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es-ES" dirty="0" smtClean="0"/>
              <a:t>Dialéctica de la Iglesia</a:t>
            </a:r>
            <a:endParaRPr lang="en-US" dirty="0"/>
          </a:p>
        </p:txBody>
      </p:sp>
      <p:sp>
        <p:nvSpPr>
          <p:cNvPr id="5" name="4 Subtítulo"/>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37310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Paradojas</a:t>
            </a:r>
            <a:endParaRPr lang="en-US" dirty="0"/>
          </a:p>
        </p:txBody>
      </p:sp>
      <p:sp>
        <p:nvSpPr>
          <p:cNvPr id="3" name="2 Marcador de contenido"/>
          <p:cNvSpPr>
            <a:spLocks noGrp="1"/>
          </p:cNvSpPr>
          <p:nvPr>
            <p:ph idx="1"/>
          </p:nvPr>
        </p:nvSpPr>
        <p:spPr/>
        <p:txBody>
          <a:bodyPr/>
          <a:lstStyle/>
          <a:p>
            <a:r>
              <a:rPr lang="es-ES" dirty="0" smtClean="0"/>
              <a:t>La Iglesia es Santa a pesar de que esté formada por pecadores.</a:t>
            </a:r>
          </a:p>
          <a:p>
            <a:endParaRPr lang="es-ES" dirty="0"/>
          </a:p>
          <a:p>
            <a:endParaRPr lang="es-ES" dirty="0" smtClean="0"/>
          </a:p>
          <a:p>
            <a:r>
              <a:rPr lang="es-ES" dirty="0" smtClean="0"/>
              <a:t>¿No importando nuestro pecado, la Iglesia es igualmente santa?</a:t>
            </a:r>
          </a:p>
          <a:p>
            <a:r>
              <a:rPr lang="es-ES" dirty="0" smtClean="0"/>
              <a:t>¿Nuestro pecado afecta la santidad de la Iglesia?</a:t>
            </a:r>
          </a:p>
          <a:p>
            <a:endParaRPr lang="es-ES" dirty="0"/>
          </a:p>
          <a:p>
            <a:r>
              <a:rPr lang="es-ES" dirty="0" smtClean="0"/>
              <a:t>LG </a:t>
            </a:r>
            <a:r>
              <a:rPr lang="es-ES" dirty="0"/>
              <a:t>8… siempre necesitada de purificación</a:t>
            </a:r>
          </a:p>
          <a:p>
            <a:endParaRPr lang="en-US" dirty="0"/>
          </a:p>
        </p:txBody>
      </p:sp>
    </p:spTree>
    <p:extLst>
      <p:ext uri="{BB962C8B-B14F-4D97-AF65-F5344CB8AC3E}">
        <p14:creationId xmlns:p14="http://schemas.microsoft.com/office/powerpoint/2010/main" val="28521821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Uno de los «misterios» de la Iglesia</a:t>
            </a:r>
            <a:endParaRPr lang="en-US" dirty="0"/>
          </a:p>
        </p:txBody>
      </p:sp>
      <p:sp>
        <p:nvSpPr>
          <p:cNvPr id="3" name="2 Marcador de contenido"/>
          <p:cNvSpPr>
            <a:spLocks noGrp="1"/>
          </p:cNvSpPr>
          <p:nvPr>
            <p:ph idx="1"/>
          </p:nvPr>
        </p:nvSpPr>
        <p:spPr/>
        <p:txBody>
          <a:bodyPr>
            <a:normAutofit/>
          </a:bodyPr>
          <a:lstStyle/>
          <a:p>
            <a:r>
              <a:rPr lang="es-ES" dirty="0" smtClean="0"/>
              <a:t>Henry </a:t>
            </a:r>
            <a:r>
              <a:rPr lang="es-ES" dirty="0"/>
              <a:t>de </a:t>
            </a:r>
            <a:r>
              <a:rPr lang="es-ES" dirty="0" err="1"/>
              <a:t>Lubac</a:t>
            </a:r>
            <a:r>
              <a:rPr lang="es-ES" dirty="0"/>
              <a:t> </a:t>
            </a:r>
            <a:r>
              <a:rPr lang="es-ES" dirty="0" smtClean="0"/>
              <a:t>habla del </a:t>
            </a:r>
            <a:r>
              <a:rPr lang="es-ES" dirty="0"/>
              <a:t>«misterio» de la </a:t>
            </a:r>
            <a:r>
              <a:rPr lang="es-ES" dirty="0" smtClean="0"/>
              <a:t>Iglesia como  </a:t>
            </a:r>
            <a:r>
              <a:rPr lang="es-ES" dirty="0"/>
              <a:t>«</a:t>
            </a:r>
            <a:r>
              <a:rPr lang="es-ES" dirty="0" smtClean="0"/>
              <a:t>paradoja</a:t>
            </a:r>
            <a:r>
              <a:rPr lang="es-ES" dirty="0"/>
              <a:t>» de la historia </a:t>
            </a:r>
            <a:r>
              <a:rPr lang="es-ES" i="1" dirty="0"/>
              <a:t>y </a:t>
            </a:r>
            <a:r>
              <a:rPr lang="es-ES" dirty="0"/>
              <a:t>de los hombres:</a:t>
            </a:r>
          </a:p>
          <a:p>
            <a:endParaRPr lang="es-ES" dirty="0" smtClean="0"/>
          </a:p>
          <a:p>
            <a:r>
              <a:rPr lang="es-ES" b="1" i="1" dirty="0" smtClean="0"/>
              <a:t>¡</a:t>
            </a:r>
            <a:r>
              <a:rPr lang="es-ES" b="1" i="1" dirty="0"/>
              <a:t>Qué realidad tan paradójica es la Iglesia, en todos sus aspectos y contrastes! Durante los veinte siglos de su existencia, ¡cuántos cambios se han verificado en su actitud! Se me dice que la Iglesia es santa, pero yo la veo llena de pecadores. Sí, paradoja de la Iglesia. Paradoja de una Iglesia hecha para una humanidad paradójica [...] Esa Iglesia es mi madre. La Iglesia es mi madre porque me ha dado la vida: en una palabra, es nuestra madre, porque nos da a </a:t>
            </a:r>
            <a:r>
              <a:rPr lang="es-ES" b="1" i="1" dirty="0" smtClean="0"/>
              <a:t>Cristo.</a:t>
            </a:r>
          </a:p>
          <a:p>
            <a:endParaRPr lang="es-ES" b="1" i="1" dirty="0"/>
          </a:p>
          <a:p>
            <a:r>
              <a:rPr lang="es-ES" sz="1200" dirty="0"/>
              <a:t>H. de </a:t>
            </a:r>
            <a:r>
              <a:rPr lang="es-ES" sz="1200" dirty="0" err="1"/>
              <a:t>Lubac</a:t>
            </a:r>
            <a:r>
              <a:rPr lang="es-ES" sz="1200" dirty="0"/>
              <a:t>, </a:t>
            </a:r>
            <a:r>
              <a:rPr lang="es-ES" sz="1200" i="1" dirty="0"/>
              <a:t>Paradoja y misterio de la Iglesia </a:t>
            </a:r>
            <a:r>
              <a:rPr lang="es-ES" sz="1200" dirty="0"/>
              <a:t>(1967), Salamanca </a:t>
            </a:r>
            <a:r>
              <a:rPr lang="es-ES" sz="1200" baseline="30000" dirty="0"/>
              <a:t>3</a:t>
            </a:r>
            <a:r>
              <a:rPr lang="es-ES" sz="1200" dirty="0"/>
              <a:t>2002, 11.</a:t>
            </a:r>
            <a:endParaRPr lang="en-US" sz="1200" b="1" i="1" dirty="0"/>
          </a:p>
        </p:txBody>
      </p:sp>
    </p:spTree>
    <p:extLst>
      <p:ext uri="{BB962C8B-B14F-4D97-AF65-F5344CB8AC3E}">
        <p14:creationId xmlns:p14="http://schemas.microsoft.com/office/powerpoint/2010/main" val="258284301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Iglesia sacramento para…</a:t>
            </a:r>
            <a:endParaRPr lang="en-US" dirty="0"/>
          </a:p>
        </p:txBody>
      </p:sp>
      <p:sp>
        <p:nvSpPr>
          <p:cNvPr id="3" name="2 Marcador de contenido"/>
          <p:cNvSpPr>
            <a:spLocks noGrp="1"/>
          </p:cNvSpPr>
          <p:nvPr>
            <p:ph idx="1"/>
          </p:nvPr>
        </p:nvSpPr>
        <p:spPr/>
        <p:txBody>
          <a:bodyPr>
            <a:normAutofit/>
          </a:bodyPr>
          <a:lstStyle/>
          <a:p>
            <a:r>
              <a:rPr lang="es-ES" dirty="0" smtClean="0"/>
              <a:t>«En cada </a:t>
            </a:r>
            <a:r>
              <a:rPr lang="es-ES" dirty="0"/>
              <a:t>sacramento existe el 'signo externo' </a:t>
            </a:r>
            <a:r>
              <a:rPr lang="es-ES" i="1" dirty="0"/>
              <a:t>[</a:t>
            </a:r>
            <a:r>
              <a:rPr lang="es-ES" i="1" dirty="0" err="1"/>
              <a:t>signum-sacramentum</a:t>
            </a:r>
            <a:r>
              <a:rPr lang="es-ES" i="1" dirty="0"/>
              <a:t> </a:t>
            </a:r>
            <a:r>
              <a:rPr lang="es-ES" i="1" dirty="0" smtClean="0"/>
              <a:t>tantum</a:t>
            </a:r>
            <a:r>
              <a:rPr lang="es-ES" i="1" dirty="0"/>
              <a:t>], </a:t>
            </a:r>
            <a:r>
              <a:rPr lang="es-ES" dirty="0"/>
              <a:t>el 'signo interno' </a:t>
            </a:r>
            <a:r>
              <a:rPr lang="es-ES" i="1" dirty="0"/>
              <a:t>[res et </a:t>
            </a:r>
            <a:r>
              <a:rPr lang="es-ES" i="1" dirty="0" err="1"/>
              <a:t>sacramentum</a:t>
            </a:r>
            <a:r>
              <a:rPr lang="es-ES" i="1" dirty="0"/>
              <a:t>] y </a:t>
            </a:r>
            <a:r>
              <a:rPr lang="es-ES" dirty="0"/>
              <a:t>la 'realidad teologal </a:t>
            </a:r>
            <a:r>
              <a:rPr lang="es-ES" dirty="0" err="1" smtClean="0"/>
              <a:t>úl</a:t>
            </a:r>
            <a:r>
              <a:rPr lang="pt-BR" dirty="0" err="1" smtClean="0"/>
              <a:t>tima</a:t>
            </a:r>
            <a:r>
              <a:rPr lang="pt-BR" dirty="0"/>
              <a:t>' </a:t>
            </a:r>
            <a:r>
              <a:rPr lang="pt-BR" i="1" dirty="0"/>
              <a:t>[res tantum]» </a:t>
            </a:r>
            <a:r>
              <a:rPr lang="pt-BR" dirty="0"/>
              <a:t>(Tomás de Aquino, </a:t>
            </a:r>
            <a:r>
              <a:rPr lang="pt-BR" i="1" dirty="0"/>
              <a:t>Sent. </a:t>
            </a:r>
            <a:r>
              <a:rPr lang="pt-BR" dirty="0"/>
              <a:t>IV, d. 4, q. 1, a. 4, </a:t>
            </a:r>
            <a:r>
              <a:rPr lang="pt-BR" dirty="0" err="1"/>
              <a:t>qc</a:t>
            </a:r>
            <a:r>
              <a:rPr lang="pt-BR" dirty="0"/>
              <a:t>. 2).</a:t>
            </a:r>
          </a:p>
          <a:p>
            <a:r>
              <a:rPr lang="es-ES" dirty="0"/>
              <a:t>Así, esta eclesiología opta por centrarse en </a:t>
            </a:r>
            <a:r>
              <a:rPr lang="es-ES" i="1" dirty="0"/>
              <a:t>la </a:t>
            </a:r>
            <a:r>
              <a:rPr lang="es-ES" i="1" dirty="0" err="1"/>
              <a:t>sacramentalidad</a:t>
            </a:r>
            <a:r>
              <a:rPr lang="es-ES" i="1" dirty="0"/>
              <a:t> de </a:t>
            </a:r>
            <a:r>
              <a:rPr lang="es-ES" i="1" dirty="0" smtClean="0"/>
              <a:t>la comunidad </a:t>
            </a:r>
            <a:r>
              <a:rPr lang="es-ES" i="1" dirty="0"/>
              <a:t>cristiana. </a:t>
            </a:r>
            <a:r>
              <a:rPr lang="es-ES" dirty="0"/>
              <a:t>De esta forma, las tres dimensiones más </a:t>
            </a:r>
            <a:r>
              <a:rPr lang="es-ES" dirty="0" smtClean="0"/>
              <a:t>propias de </a:t>
            </a:r>
            <a:r>
              <a:rPr lang="es-ES" dirty="0"/>
              <a:t>la Iglesia se pueden articular bajo un único denominador </a:t>
            </a:r>
            <a:r>
              <a:rPr lang="es-ES" dirty="0" smtClean="0"/>
              <a:t>sacramental </a:t>
            </a:r>
            <a:r>
              <a:rPr lang="es-ES" dirty="0"/>
              <a:t>común que les da unidad:</a:t>
            </a:r>
          </a:p>
          <a:p>
            <a:pPr lvl="1"/>
            <a:r>
              <a:rPr lang="es-ES" b="1" dirty="0" smtClean="0"/>
              <a:t>la </a:t>
            </a:r>
            <a:r>
              <a:rPr lang="es-ES" b="1" dirty="0"/>
              <a:t>Iglesia como </a:t>
            </a:r>
            <a:r>
              <a:rPr lang="es-ES" b="1" i="1" dirty="0"/>
              <a:t>filiación y fraternidad en Cristo </a:t>
            </a:r>
            <a:r>
              <a:rPr lang="es-ES" b="1" dirty="0"/>
              <a:t>(LG 1), su «realidad teologal y última»;</a:t>
            </a:r>
          </a:p>
          <a:p>
            <a:pPr lvl="1"/>
            <a:r>
              <a:rPr lang="es-ES" b="1" dirty="0" smtClean="0"/>
              <a:t>la </a:t>
            </a:r>
            <a:r>
              <a:rPr lang="es-ES" b="1" dirty="0"/>
              <a:t>Iglesia como </a:t>
            </a:r>
            <a:r>
              <a:rPr lang="es-ES" b="1" i="1" dirty="0"/>
              <a:t>comunidad </a:t>
            </a:r>
            <a:r>
              <a:rPr lang="es-ES" b="1" dirty="0"/>
              <a:t>(LG 8), su «signo interior»;</a:t>
            </a:r>
          </a:p>
          <a:p>
            <a:pPr lvl="1"/>
            <a:r>
              <a:rPr lang="es-ES" b="1" dirty="0"/>
              <a:t>la Iglesia como </a:t>
            </a:r>
            <a:r>
              <a:rPr lang="es-ES" b="1" i="1" dirty="0"/>
              <a:t>sociedad </a:t>
            </a:r>
            <a:r>
              <a:rPr lang="es-ES" b="1" dirty="0"/>
              <a:t>(LG 8), su «signo exterior».</a:t>
            </a:r>
            <a:endParaRPr lang="en-US" b="1" dirty="0"/>
          </a:p>
          <a:p>
            <a:endParaRPr lang="en-US" dirty="0"/>
          </a:p>
        </p:txBody>
      </p:sp>
    </p:spTree>
    <p:extLst>
      <p:ext uri="{BB962C8B-B14F-4D97-AF65-F5344CB8AC3E}">
        <p14:creationId xmlns:p14="http://schemas.microsoft.com/office/powerpoint/2010/main" val="32373663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n-US"/>
          </a:p>
        </p:txBody>
      </p:sp>
      <p:sp>
        <p:nvSpPr>
          <p:cNvPr id="3" name="2 Marcador de contenido"/>
          <p:cNvSpPr>
            <a:spLocks noGrp="1"/>
          </p:cNvSpPr>
          <p:nvPr>
            <p:ph idx="1"/>
          </p:nvPr>
        </p:nvSpPr>
        <p:spPr/>
        <p:txBody>
          <a:bodyPr>
            <a:normAutofit/>
          </a:bodyPr>
          <a:lstStyle/>
          <a:p>
            <a:r>
              <a:rPr lang="es-ES" dirty="0"/>
              <a:t>Ahora bien, la finalidad última de esta Iglesia es su </a:t>
            </a:r>
            <a:r>
              <a:rPr lang="es-ES" i="1" dirty="0"/>
              <a:t>misión y </a:t>
            </a:r>
            <a:r>
              <a:rPr lang="es-ES" i="1" dirty="0" smtClean="0"/>
              <a:t>diaconía </a:t>
            </a:r>
            <a:r>
              <a:rPr lang="es-ES" i="1" dirty="0"/>
              <a:t>en el mundo, </a:t>
            </a:r>
            <a:r>
              <a:rPr lang="es-ES" dirty="0"/>
              <a:t>como servicio a la unidad de la familia humana</a:t>
            </a:r>
            <a:r>
              <a:rPr lang="es-ES" dirty="0" smtClean="0"/>
              <a:t>, </a:t>
            </a:r>
            <a:r>
              <a:rPr lang="es-ES" dirty="0"/>
              <a:t>sensible ante el dolor y solidaria en un planeta globalizado. </a:t>
            </a:r>
            <a:endParaRPr lang="es-ES" dirty="0" smtClean="0"/>
          </a:p>
          <a:p>
            <a:r>
              <a:rPr lang="es-ES" dirty="0" smtClean="0"/>
              <a:t>La </a:t>
            </a:r>
            <a:r>
              <a:rPr lang="es-ES" dirty="0"/>
              <a:t>Iglesia no tiene su razón </a:t>
            </a:r>
            <a:r>
              <a:rPr lang="es-ES" dirty="0" smtClean="0"/>
              <a:t>de ser </a:t>
            </a:r>
            <a:r>
              <a:rPr lang="es-ES" dirty="0"/>
              <a:t>en sí misma, sino en su misión y diaconía en el mundo, es decir, </a:t>
            </a:r>
            <a:r>
              <a:rPr lang="es-ES" dirty="0" smtClean="0"/>
              <a:t>en el </a:t>
            </a:r>
            <a:r>
              <a:rPr lang="es-ES" dirty="0"/>
              <a:t>anuncio, la celebración y el testimonio vivo y comprometido </a:t>
            </a:r>
            <a:r>
              <a:rPr lang="es-ES" dirty="0" smtClean="0"/>
              <a:t>del Evangelio </a:t>
            </a:r>
            <a:r>
              <a:rPr lang="es-ES" dirty="0"/>
              <a:t>del reino de Dios; mas no como poder o dominio, sino </a:t>
            </a:r>
            <a:r>
              <a:rPr lang="es-ES" dirty="0" smtClean="0"/>
              <a:t>como </a:t>
            </a:r>
            <a:r>
              <a:rPr lang="es-ES" dirty="0"/>
              <a:t>servicio </a:t>
            </a:r>
            <a:r>
              <a:rPr lang="es-ES" i="1" dirty="0"/>
              <a:t>y diaconía </a:t>
            </a:r>
            <a:r>
              <a:rPr lang="es-ES" dirty="0"/>
              <a:t>para la fraternidad universal, enraizada </a:t>
            </a:r>
            <a:r>
              <a:rPr lang="es-ES" dirty="0" smtClean="0"/>
              <a:t>para los </a:t>
            </a:r>
            <a:r>
              <a:rPr lang="es-ES" dirty="0"/>
              <a:t>creyentes en Jesucristo, testimonio concreto del amor de Dios, </a:t>
            </a:r>
            <a:r>
              <a:rPr lang="es-ES" dirty="0" smtClean="0"/>
              <a:t>ya que </a:t>
            </a:r>
            <a:r>
              <a:rPr lang="es-ES" dirty="0"/>
              <a:t>«en el más humilde encontramos a Jesús mismo y en Jesús </a:t>
            </a:r>
            <a:r>
              <a:rPr lang="es-ES" dirty="0" smtClean="0"/>
              <a:t>encontramos </a:t>
            </a:r>
            <a:r>
              <a:rPr lang="es-ES" dirty="0"/>
              <a:t>a Dios» (Benedicto XVI, </a:t>
            </a:r>
            <a:r>
              <a:rPr lang="es-ES" i="1" dirty="0"/>
              <a:t>Deus caritas </a:t>
            </a:r>
            <a:r>
              <a:rPr lang="es-ES" i="1" dirty="0" err="1"/>
              <a:t>est</a:t>
            </a:r>
            <a:r>
              <a:rPr lang="es-ES" i="1" dirty="0"/>
              <a:t>, </a:t>
            </a:r>
            <a:r>
              <a:rPr lang="es-ES" dirty="0"/>
              <a:t>15</a:t>
            </a:r>
            <a:r>
              <a:rPr lang="es-ES" dirty="0" smtClean="0"/>
              <a:t>).</a:t>
            </a:r>
            <a:endParaRPr lang="en-US" dirty="0"/>
          </a:p>
        </p:txBody>
      </p:sp>
    </p:spTree>
    <p:extLst>
      <p:ext uri="{BB962C8B-B14F-4D97-AF65-F5344CB8AC3E}">
        <p14:creationId xmlns:p14="http://schemas.microsoft.com/office/powerpoint/2010/main" val="152425067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2800" dirty="0" smtClean="0"/>
              <a:t>Situación de la Iglesia en AL según Aparecida 99</a:t>
            </a:r>
            <a:endParaRPr lang="en-US" sz="2800" dirty="0"/>
          </a:p>
        </p:txBody>
      </p:sp>
      <p:sp>
        <p:nvSpPr>
          <p:cNvPr id="3" name="2 Marcador de contenido"/>
          <p:cNvSpPr>
            <a:spLocks noGrp="1"/>
          </p:cNvSpPr>
          <p:nvPr>
            <p:ph idx="1"/>
          </p:nvPr>
        </p:nvSpPr>
        <p:spPr/>
        <p:txBody>
          <a:bodyPr>
            <a:normAutofit/>
          </a:bodyPr>
          <a:lstStyle/>
          <a:p>
            <a:pPr marL="114300" indent="0">
              <a:buNone/>
            </a:pPr>
            <a:r>
              <a:rPr lang="es-ES" dirty="0" smtClean="0"/>
              <a:t>a) Debido </a:t>
            </a:r>
            <a:r>
              <a:rPr lang="es-ES" dirty="0"/>
              <a:t>a la animación bíblica de la pastoral, aumenta el </a:t>
            </a:r>
            <a:r>
              <a:rPr lang="es-ES" dirty="0" smtClean="0"/>
              <a:t>conocimiento de </a:t>
            </a:r>
            <a:r>
              <a:rPr lang="es-ES" dirty="0"/>
              <a:t>la Palabra de Dios y el amor por ella</a:t>
            </a:r>
            <a:r>
              <a:rPr lang="es-ES" dirty="0" smtClean="0"/>
              <a:t>.</a:t>
            </a:r>
          </a:p>
          <a:p>
            <a:pPr marL="114300" indent="0">
              <a:buNone/>
            </a:pPr>
            <a:r>
              <a:rPr lang="es-ES" dirty="0" smtClean="0"/>
              <a:t>b) La </a:t>
            </a:r>
            <a:r>
              <a:rPr lang="es-ES" dirty="0"/>
              <a:t>renovación litúrgica acentuó la dimensión celebrativa </a:t>
            </a:r>
            <a:r>
              <a:rPr lang="es-ES" dirty="0" smtClean="0"/>
              <a:t>y festiva </a:t>
            </a:r>
            <a:r>
              <a:rPr lang="es-ES" dirty="0"/>
              <a:t>de la fe </a:t>
            </a:r>
            <a:r>
              <a:rPr lang="es-ES" dirty="0" smtClean="0"/>
              <a:t>cristiana. </a:t>
            </a:r>
            <a:r>
              <a:rPr lang="es-ES" dirty="0"/>
              <a:t>Crecen las </a:t>
            </a:r>
            <a:r>
              <a:rPr lang="es-ES" dirty="0" smtClean="0"/>
              <a:t>manifestaciones de </a:t>
            </a:r>
            <a:r>
              <a:rPr lang="es-ES" dirty="0"/>
              <a:t>la religiosidad </a:t>
            </a:r>
            <a:r>
              <a:rPr lang="es-ES" dirty="0" smtClean="0"/>
              <a:t>popular (Eucarística y mariana).</a:t>
            </a:r>
          </a:p>
          <a:p>
            <a:pPr marL="114300" indent="0">
              <a:buNone/>
            </a:pPr>
            <a:r>
              <a:rPr lang="es-ES" dirty="0" smtClean="0"/>
              <a:t>c) Nuestro </a:t>
            </a:r>
            <a:r>
              <a:rPr lang="es-ES" dirty="0"/>
              <a:t>pueblo tiene gran aprecio a los sacerdotes</a:t>
            </a:r>
            <a:r>
              <a:rPr lang="es-ES" dirty="0" smtClean="0"/>
              <a:t>. </a:t>
            </a:r>
          </a:p>
          <a:p>
            <a:r>
              <a:rPr lang="en-US" dirty="0" err="1" smtClean="0"/>
              <a:t>Muchas</a:t>
            </a:r>
            <a:r>
              <a:rPr lang="en-US" dirty="0" smtClean="0"/>
              <a:t> </a:t>
            </a:r>
            <a:r>
              <a:rPr lang="en-US" dirty="0"/>
              <a:t>de </a:t>
            </a:r>
            <a:r>
              <a:rPr lang="en-US" dirty="0" err="1"/>
              <a:t>nuestras</a:t>
            </a:r>
            <a:r>
              <a:rPr lang="en-US" dirty="0"/>
              <a:t> </a:t>
            </a:r>
            <a:r>
              <a:rPr lang="en-US" dirty="0" smtClean="0"/>
              <a:t>Iglesias </a:t>
            </a:r>
            <a:r>
              <a:rPr lang="es-ES" dirty="0" smtClean="0"/>
              <a:t>cuentan </a:t>
            </a:r>
            <a:r>
              <a:rPr lang="es-ES" dirty="0"/>
              <a:t>con una pastoral </a:t>
            </a:r>
            <a:r>
              <a:rPr lang="es-ES" dirty="0" smtClean="0"/>
              <a:t>sacerdotal, en </a:t>
            </a:r>
            <a:r>
              <a:rPr lang="es-ES" dirty="0"/>
              <a:t>algunas </a:t>
            </a:r>
            <a:r>
              <a:rPr lang="es-ES" dirty="0" smtClean="0"/>
              <a:t>Iglesias </a:t>
            </a:r>
            <a:r>
              <a:rPr lang="es-ES" dirty="0"/>
              <a:t>se ha desarrollado el </a:t>
            </a:r>
            <a:r>
              <a:rPr lang="es-ES" dirty="0" smtClean="0"/>
              <a:t>diaconado </a:t>
            </a:r>
            <a:r>
              <a:rPr lang="en-US" dirty="0" err="1" smtClean="0"/>
              <a:t>permanente</a:t>
            </a:r>
            <a:r>
              <a:rPr lang="en-US" dirty="0" smtClean="0"/>
              <a:t>, </a:t>
            </a:r>
            <a:r>
              <a:rPr lang="en-US" dirty="0" err="1" smtClean="0"/>
              <a:t>así</a:t>
            </a:r>
            <a:r>
              <a:rPr lang="en-US" dirty="0" smtClean="0"/>
              <a:t> </a:t>
            </a:r>
            <a:r>
              <a:rPr lang="en-US" dirty="0" err="1" smtClean="0"/>
              <a:t>como</a:t>
            </a:r>
            <a:r>
              <a:rPr lang="en-US" dirty="0" smtClean="0"/>
              <a:t> </a:t>
            </a:r>
            <a:r>
              <a:rPr lang="en-US" dirty="0" err="1" smtClean="0"/>
              <a:t>misterios</a:t>
            </a:r>
            <a:r>
              <a:rPr lang="en-US" dirty="0" smtClean="0"/>
              <a:t> </a:t>
            </a:r>
            <a:r>
              <a:rPr lang="en-US" dirty="0" err="1" smtClean="0"/>
              <a:t>confiados</a:t>
            </a:r>
            <a:r>
              <a:rPr lang="en-US" dirty="0" smtClean="0"/>
              <a:t> a los </a:t>
            </a:r>
            <a:r>
              <a:rPr lang="en-US" dirty="0" err="1" smtClean="0"/>
              <a:t>laicos</a:t>
            </a:r>
            <a:r>
              <a:rPr lang="en-US" dirty="0" smtClean="0"/>
              <a:t>.</a:t>
            </a:r>
          </a:p>
          <a:p>
            <a:pPr marL="114300" indent="0">
              <a:buNone/>
            </a:pPr>
            <a:r>
              <a:rPr lang="es-ES" dirty="0" smtClean="0"/>
              <a:t>d) Misioneros ad gentes</a:t>
            </a:r>
            <a:endParaRPr lang="en-US" dirty="0"/>
          </a:p>
        </p:txBody>
      </p:sp>
    </p:spTree>
    <p:extLst>
      <p:ext uri="{BB962C8B-B14F-4D97-AF65-F5344CB8AC3E}">
        <p14:creationId xmlns:p14="http://schemas.microsoft.com/office/powerpoint/2010/main" val="2461076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2800" dirty="0" smtClean="0"/>
              <a:t>Situación de la Iglesia en AL según Aparecida 99</a:t>
            </a:r>
            <a:endParaRPr lang="en-US" sz="2800" dirty="0"/>
          </a:p>
        </p:txBody>
      </p:sp>
      <p:sp>
        <p:nvSpPr>
          <p:cNvPr id="3" name="2 Marcador de contenido"/>
          <p:cNvSpPr>
            <a:spLocks noGrp="1"/>
          </p:cNvSpPr>
          <p:nvPr>
            <p:ph idx="1"/>
          </p:nvPr>
        </p:nvSpPr>
        <p:spPr/>
        <p:txBody>
          <a:bodyPr>
            <a:normAutofit/>
          </a:bodyPr>
          <a:lstStyle/>
          <a:p>
            <a:pPr marL="114300" indent="0">
              <a:buNone/>
            </a:pPr>
            <a:r>
              <a:rPr lang="es-ES" dirty="0" smtClean="0"/>
              <a:t>e) </a:t>
            </a:r>
            <a:r>
              <a:rPr lang="es-ES" dirty="0"/>
              <a:t>Crecen los esfuerzos de renovación pastoral en las parroquias</a:t>
            </a:r>
            <a:r>
              <a:rPr lang="es-ES" dirty="0" smtClean="0"/>
              <a:t>, </a:t>
            </a:r>
            <a:r>
              <a:rPr lang="en-US" dirty="0" err="1" smtClean="0"/>
              <a:t>favoreciendo</a:t>
            </a:r>
            <a:r>
              <a:rPr lang="en-US" dirty="0" smtClean="0"/>
              <a:t> </a:t>
            </a:r>
            <a:r>
              <a:rPr lang="en-US" dirty="0"/>
              <a:t>un </a:t>
            </a:r>
            <a:r>
              <a:rPr lang="en-US" dirty="0" err="1"/>
              <a:t>encuentro</a:t>
            </a:r>
            <a:r>
              <a:rPr lang="en-US" dirty="0"/>
              <a:t> con Cristo vivo, </a:t>
            </a:r>
            <a:r>
              <a:rPr lang="en-US" dirty="0" err="1"/>
              <a:t>mediante</a:t>
            </a:r>
            <a:r>
              <a:rPr lang="en-US" dirty="0"/>
              <a:t> </a:t>
            </a:r>
            <a:r>
              <a:rPr lang="en-US" dirty="0" err="1" smtClean="0"/>
              <a:t>diversos</a:t>
            </a:r>
            <a:r>
              <a:rPr lang="en-US" dirty="0" smtClean="0"/>
              <a:t> </a:t>
            </a:r>
            <a:r>
              <a:rPr lang="es-ES" dirty="0" smtClean="0"/>
              <a:t>métodos </a:t>
            </a:r>
            <a:r>
              <a:rPr lang="es-ES" dirty="0"/>
              <a:t>de nueva evangelización, transformándose </a:t>
            </a:r>
            <a:r>
              <a:rPr lang="es-ES" dirty="0" smtClean="0"/>
              <a:t>en comunidad </a:t>
            </a:r>
            <a:r>
              <a:rPr lang="es-ES" dirty="0"/>
              <a:t>de comunidades evangelizadas y misioneras. </a:t>
            </a:r>
            <a:r>
              <a:rPr lang="es-ES" dirty="0" smtClean="0"/>
              <a:t>Se constata</a:t>
            </a:r>
            <a:r>
              <a:rPr lang="es-ES" dirty="0"/>
              <a:t>, en algunos lugares, un florecimiento de </a:t>
            </a:r>
            <a:r>
              <a:rPr lang="es-ES" dirty="0" smtClean="0"/>
              <a:t>comunidades </a:t>
            </a:r>
            <a:r>
              <a:rPr lang="en-US" dirty="0" err="1" smtClean="0"/>
              <a:t>eclesiales</a:t>
            </a:r>
            <a:r>
              <a:rPr lang="en-US" dirty="0" smtClean="0"/>
              <a:t> </a:t>
            </a:r>
            <a:r>
              <a:rPr lang="en-US" dirty="0"/>
              <a:t>de </a:t>
            </a:r>
            <a:r>
              <a:rPr lang="en-US" dirty="0" smtClean="0"/>
              <a:t>base…</a:t>
            </a:r>
          </a:p>
          <a:p>
            <a:pPr marL="114300" indent="0">
              <a:buNone/>
            </a:pPr>
            <a:r>
              <a:rPr lang="es-ES" dirty="0"/>
              <a:t>f</a:t>
            </a:r>
            <a:r>
              <a:rPr lang="es-ES" dirty="0" smtClean="0"/>
              <a:t>) Innumerables </a:t>
            </a:r>
            <a:r>
              <a:rPr lang="es-ES" dirty="0"/>
              <a:t>iniciativas laicales en </a:t>
            </a:r>
            <a:r>
              <a:rPr lang="es-ES" dirty="0" smtClean="0"/>
              <a:t>el ámbito </a:t>
            </a:r>
            <a:r>
              <a:rPr lang="es-ES" dirty="0"/>
              <a:t>social, cultural, económico y político, hoy se </a:t>
            </a:r>
            <a:r>
              <a:rPr lang="es-ES" dirty="0" smtClean="0"/>
              <a:t>dejan inspirar </a:t>
            </a:r>
            <a:r>
              <a:rPr lang="es-ES" dirty="0"/>
              <a:t>en los principios permanentes, en los criterios de </a:t>
            </a:r>
            <a:r>
              <a:rPr lang="es-ES" dirty="0" smtClean="0"/>
              <a:t>juicio y </a:t>
            </a:r>
            <a:r>
              <a:rPr lang="es-ES" dirty="0"/>
              <a:t>en las directrices de acción provenientes de la </a:t>
            </a:r>
            <a:r>
              <a:rPr lang="es-ES" dirty="0" smtClean="0"/>
              <a:t>Doctrina Social </a:t>
            </a:r>
            <a:r>
              <a:rPr lang="es-ES" dirty="0"/>
              <a:t>de la Iglesia. </a:t>
            </a:r>
          </a:p>
          <a:p>
            <a:pPr marL="114300" indent="0">
              <a:buNone/>
            </a:pPr>
            <a:r>
              <a:rPr lang="es-ES" dirty="0" smtClean="0"/>
              <a:t>g) </a:t>
            </a:r>
            <a:r>
              <a:rPr lang="en-US" dirty="0"/>
              <a:t>Pastoral </a:t>
            </a:r>
            <a:r>
              <a:rPr lang="en-US" dirty="0" err="1" smtClean="0"/>
              <a:t>Orgánica</a:t>
            </a:r>
            <a:r>
              <a:rPr lang="en-US" dirty="0" smtClean="0"/>
              <a:t> </a:t>
            </a:r>
            <a:r>
              <a:rPr lang="es-ES" dirty="0" smtClean="0"/>
              <a:t>para </a:t>
            </a:r>
            <a:r>
              <a:rPr lang="es-ES" dirty="0"/>
              <a:t>servir mejor a las necesidades de los fieles. </a:t>
            </a:r>
            <a:endParaRPr lang="es-ES" dirty="0" smtClean="0"/>
          </a:p>
          <a:p>
            <a:endParaRPr lang="en-US" dirty="0"/>
          </a:p>
        </p:txBody>
      </p:sp>
    </p:spTree>
    <p:extLst>
      <p:ext uri="{BB962C8B-B14F-4D97-AF65-F5344CB8AC3E}">
        <p14:creationId xmlns:p14="http://schemas.microsoft.com/office/powerpoint/2010/main" val="2485279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2800" dirty="0"/>
              <a:t>Situación de la Iglesia en AL según </a:t>
            </a:r>
            <a:r>
              <a:rPr lang="es-ES" sz="2800" dirty="0" smtClean="0"/>
              <a:t>Aparecida 100</a:t>
            </a:r>
            <a:endParaRPr lang="en-US" sz="2800" dirty="0"/>
          </a:p>
        </p:txBody>
      </p:sp>
      <p:sp>
        <p:nvSpPr>
          <p:cNvPr id="3" name="2 Marcador de contenido"/>
          <p:cNvSpPr>
            <a:spLocks noGrp="1"/>
          </p:cNvSpPr>
          <p:nvPr>
            <p:ph idx="1"/>
          </p:nvPr>
        </p:nvSpPr>
        <p:spPr/>
        <p:txBody>
          <a:bodyPr>
            <a:normAutofit/>
          </a:bodyPr>
          <a:lstStyle/>
          <a:p>
            <a:pPr marL="114300" indent="0">
              <a:buNone/>
            </a:pPr>
            <a:r>
              <a:rPr lang="es-ES" dirty="0" smtClean="0"/>
              <a:t>a) Lento e insuficiente crecimiento vocacional.</a:t>
            </a:r>
          </a:p>
          <a:p>
            <a:pPr marL="114300" indent="0">
              <a:buNone/>
            </a:pPr>
            <a:r>
              <a:rPr lang="es-ES" dirty="0" smtClean="0"/>
              <a:t>b) Volver </a:t>
            </a:r>
            <a:r>
              <a:rPr lang="es-ES" dirty="0"/>
              <a:t>a un cierto </a:t>
            </a:r>
            <a:r>
              <a:rPr lang="es-ES" dirty="0" smtClean="0"/>
              <a:t>tipo de </a:t>
            </a:r>
            <a:r>
              <a:rPr lang="es-ES" dirty="0"/>
              <a:t>eclesiología y espiritualidad contrarias a la renovación </a:t>
            </a:r>
            <a:r>
              <a:rPr lang="es-ES" dirty="0" smtClean="0"/>
              <a:t>del Concilio </a:t>
            </a:r>
            <a:r>
              <a:rPr lang="es-ES" dirty="0"/>
              <a:t>Vaticano </a:t>
            </a:r>
            <a:r>
              <a:rPr lang="es-ES" dirty="0" smtClean="0"/>
              <a:t>II</a:t>
            </a:r>
          </a:p>
          <a:p>
            <a:r>
              <a:rPr lang="es-ES" dirty="0" smtClean="0"/>
              <a:t>ausencia de </a:t>
            </a:r>
            <a:r>
              <a:rPr lang="es-ES" dirty="0"/>
              <a:t>una auténtica obediencia y de ejercicio </a:t>
            </a:r>
            <a:r>
              <a:rPr lang="es-ES" dirty="0" smtClean="0"/>
              <a:t>evangélico de </a:t>
            </a:r>
            <a:r>
              <a:rPr lang="es-ES" dirty="0"/>
              <a:t>la autoridad, las infidelidades a la doctrina, a la moral y a </a:t>
            </a:r>
            <a:r>
              <a:rPr lang="es-ES" dirty="0" smtClean="0"/>
              <a:t>la comunión</a:t>
            </a:r>
            <a:r>
              <a:rPr lang="es-ES" dirty="0"/>
              <a:t>, </a:t>
            </a:r>
            <a:r>
              <a:rPr lang="es-ES" dirty="0" smtClean="0"/>
              <a:t>débiles </a:t>
            </a:r>
            <a:r>
              <a:rPr lang="es-ES" dirty="0"/>
              <a:t>vivencias de la opción </a:t>
            </a:r>
            <a:r>
              <a:rPr lang="es-ES" dirty="0" smtClean="0"/>
              <a:t>preferencial por </a:t>
            </a:r>
            <a:r>
              <a:rPr lang="es-ES" dirty="0"/>
              <a:t>los </a:t>
            </a:r>
            <a:r>
              <a:rPr lang="es-ES" dirty="0" smtClean="0"/>
              <a:t>pobres</a:t>
            </a:r>
          </a:p>
          <a:p>
            <a:r>
              <a:rPr lang="es-ES" dirty="0" smtClean="0"/>
              <a:t>recaídas </a:t>
            </a:r>
            <a:r>
              <a:rPr lang="es-ES" dirty="0" err="1"/>
              <a:t>secularizantes</a:t>
            </a:r>
            <a:r>
              <a:rPr lang="es-ES" dirty="0"/>
              <a:t> en </a:t>
            </a:r>
            <a:r>
              <a:rPr lang="es-ES" dirty="0" smtClean="0"/>
              <a:t>la </a:t>
            </a:r>
            <a:r>
              <a:rPr lang="en-US" dirty="0" err="1" smtClean="0"/>
              <a:t>vida</a:t>
            </a:r>
            <a:r>
              <a:rPr lang="en-US" dirty="0" smtClean="0"/>
              <a:t> </a:t>
            </a:r>
            <a:r>
              <a:rPr lang="en-US" dirty="0" err="1"/>
              <a:t>consagrada</a:t>
            </a:r>
            <a:r>
              <a:rPr lang="en-US" dirty="0"/>
              <a:t> </a:t>
            </a:r>
            <a:r>
              <a:rPr lang="en-US" dirty="0" err="1"/>
              <a:t>influida</a:t>
            </a:r>
            <a:r>
              <a:rPr lang="en-US" dirty="0"/>
              <a:t> </a:t>
            </a:r>
            <a:r>
              <a:rPr lang="en-US" dirty="0" err="1"/>
              <a:t>por</a:t>
            </a:r>
            <a:r>
              <a:rPr lang="en-US" dirty="0"/>
              <a:t> </a:t>
            </a:r>
            <a:r>
              <a:rPr lang="en-US" dirty="0" err="1"/>
              <a:t>una</a:t>
            </a:r>
            <a:r>
              <a:rPr lang="en-US" dirty="0"/>
              <a:t> </a:t>
            </a:r>
            <a:r>
              <a:rPr lang="en-US" dirty="0" err="1"/>
              <a:t>antropología</a:t>
            </a:r>
            <a:r>
              <a:rPr lang="en-US" dirty="0"/>
              <a:t> </a:t>
            </a:r>
            <a:r>
              <a:rPr lang="en-US" dirty="0" err="1" smtClean="0"/>
              <a:t>meramente</a:t>
            </a:r>
            <a:r>
              <a:rPr lang="en-US" dirty="0" smtClean="0"/>
              <a:t> </a:t>
            </a:r>
            <a:r>
              <a:rPr lang="es-ES" dirty="0" smtClean="0"/>
              <a:t>sociológica </a:t>
            </a:r>
            <a:r>
              <a:rPr lang="es-ES" dirty="0"/>
              <a:t>y no evangélica. </a:t>
            </a:r>
            <a:endParaRPr lang="es-ES" dirty="0" smtClean="0"/>
          </a:p>
          <a:p>
            <a:r>
              <a:rPr lang="es-ES" dirty="0" smtClean="0"/>
              <a:t>Dice el Santo Padre : </a:t>
            </a:r>
            <a:r>
              <a:rPr lang="es-ES" dirty="0"/>
              <a:t>“</a:t>
            </a:r>
            <a:r>
              <a:rPr lang="es-ES" dirty="0" smtClean="0"/>
              <a:t>se percibe </a:t>
            </a:r>
            <a:r>
              <a:rPr lang="es-ES" dirty="0"/>
              <a:t>un cierto debilitamiento de la vida cristiana en el </a:t>
            </a:r>
            <a:r>
              <a:rPr lang="es-ES" dirty="0" smtClean="0"/>
              <a:t>conjunto de </a:t>
            </a:r>
            <a:r>
              <a:rPr lang="es-ES" dirty="0"/>
              <a:t>la sociedad y de la propia pertenencia a la </a:t>
            </a:r>
            <a:r>
              <a:rPr lang="es-ES" dirty="0" smtClean="0"/>
              <a:t>Iglesia </a:t>
            </a:r>
            <a:r>
              <a:rPr lang="en-US" dirty="0" err="1" smtClean="0"/>
              <a:t>Católica</a:t>
            </a:r>
            <a:r>
              <a:rPr lang="en-US" dirty="0" smtClean="0"/>
              <a:t>”.</a:t>
            </a:r>
            <a:endParaRPr lang="en-US" dirty="0"/>
          </a:p>
        </p:txBody>
      </p:sp>
    </p:spTree>
    <p:extLst>
      <p:ext uri="{BB962C8B-B14F-4D97-AF65-F5344CB8AC3E}">
        <p14:creationId xmlns:p14="http://schemas.microsoft.com/office/powerpoint/2010/main" val="15790192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2800" dirty="0"/>
              <a:t>Situación de la Iglesia en AL según </a:t>
            </a:r>
            <a:r>
              <a:rPr lang="es-ES" sz="2800" dirty="0" smtClean="0"/>
              <a:t>Aparecida 100</a:t>
            </a:r>
            <a:endParaRPr lang="en-US" sz="2800" dirty="0"/>
          </a:p>
        </p:txBody>
      </p:sp>
      <p:sp>
        <p:nvSpPr>
          <p:cNvPr id="3" name="2 Marcador de contenido"/>
          <p:cNvSpPr>
            <a:spLocks noGrp="1"/>
          </p:cNvSpPr>
          <p:nvPr>
            <p:ph idx="1"/>
          </p:nvPr>
        </p:nvSpPr>
        <p:spPr/>
        <p:txBody>
          <a:bodyPr>
            <a:normAutofit/>
          </a:bodyPr>
          <a:lstStyle/>
          <a:p>
            <a:pPr marL="114300" indent="0">
              <a:buNone/>
            </a:pPr>
            <a:r>
              <a:rPr lang="es-ES" dirty="0" smtClean="0"/>
              <a:t>c) Falta acompañamiento a los laicos en su servicio a la sociedad, especialmente en sus responsabilidades en la estructuras de orden temporal.</a:t>
            </a:r>
          </a:p>
          <a:p>
            <a:pPr marL="114300" indent="0">
              <a:buNone/>
            </a:pPr>
            <a:r>
              <a:rPr lang="es-ES" dirty="0" smtClean="0"/>
              <a:t>Ritualismo sin itinerario formativo.</a:t>
            </a:r>
          </a:p>
          <a:p>
            <a:pPr marL="114300" indent="0">
              <a:buNone/>
            </a:pPr>
            <a:r>
              <a:rPr lang="es-ES" dirty="0" smtClean="0"/>
              <a:t>d) Lenguajes poco significativos para la cultura actual. Especialmente los jóvenes.</a:t>
            </a:r>
          </a:p>
          <a:p>
            <a:pPr marL="114300" indent="0">
              <a:buNone/>
            </a:pPr>
            <a:r>
              <a:rPr lang="es-ES" dirty="0" smtClean="0"/>
              <a:t>e) Mala distribución, insuficiencia o falta de compromiso misionero en el clero. Falta solidaridad en la comunión.</a:t>
            </a:r>
          </a:p>
          <a:p>
            <a:pPr marL="114300" indent="0">
              <a:buNone/>
            </a:pPr>
            <a:r>
              <a:rPr lang="es-ES" dirty="0" smtClean="0"/>
              <a:t>F, g) Abandono de la práctica religiosa y paso a otros grupos religiosos. No están diferenciados (por nosotros) dichos grupos.</a:t>
            </a:r>
          </a:p>
          <a:p>
            <a:pPr marL="114300" indent="0">
              <a:buNone/>
            </a:pPr>
            <a:endParaRPr lang="es-ES" dirty="0" smtClean="0"/>
          </a:p>
          <a:p>
            <a:pPr marL="114300" indent="0">
              <a:buNone/>
            </a:pPr>
            <a:endParaRPr lang="en-US" dirty="0"/>
          </a:p>
        </p:txBody>
      </p:sp>
    </p:spTree>
    <p:extLst>
      <p:ext uri="{BB962C8B-B14F-4D97-AF65-F5344CB8AC3E}">
        <p14:creationId xmlns:p14="http://schemas.microsoft.com/office/powerpoint/2010/main" val="37476731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Pablo VI al Concilio</a:t>
            </a:r>
            <a:endParaRPr lang="en-US" dirty="0"/>
          </a:p>
        </p:txBody>
      </p:sp>
      <p:sp>
        <p:nvSpPr>
          <p:cNvPr id="3" name="2 Marcador de contenido"/>
          <p:cNvSpPr>
            <a:spLocks noGrp="1"/>
          </p:cNvSpPr>
          <p:nvPr>
            <p:ph idx="1"/>
          </p:nvPr>
        </p:nvSpPr>
        <p:spPr>
          <a:xfrm>
            <a:off x="2286000" y="1752600"/>
            <a:ext cx="5791200" cy="4648200"/>
          </a:xfrm>
        </p:spPr>
        <p:txBody>
          <a:bodyPr/>
          <a:lstStyle/>
          <a:p>
            <a:r>
              <a:rPr lang="es-ES" sz="2400" dirty="0"/>
              <a:t>«Nos parece que ha </a:t>
            </a:r>
            <a:r>
              <a:rPr lang="es-ES" sz="2400" dirty="0" smtClean="0"/>
              <a:t>llegado el </a:t>
            </a:r>
            <a:r>
              <a:rPr lang="es-ES" sz="2400" dirty="0"/>
              <a:t>tiempo </a:t>
            </a:r>
            <a:r>
              <a:rPr lang="es-ES" sz="2400" dirty="0" smtClean="0"/>
              <a:t>en </a:t>
            </a:r>
            <a:r>
              <a:rPr lang="es-ES" sz="2400" dirty="0"/>
              <a:t>que se </a:t>
            </a:r>
            <a:r>
              <a:rPr lang="es-ES" sz="2400" dirty="0" smtClean="0"/>
              <a:t>deba explorar</a:t>
            </a:r>
            <a:r>
              <a:rPr lang="es-ES" sz="2400" dirty="0"/>
              <a:t>, investigar y exponer cada vez </a:t>
            </a:r>
            <a:r>
              <a:rPr lang="es-ES" sz="2400" dirty="0" smtClean="0"/>
              <a:t>más </a:t>
            </a:r>
            <a:r>
              <a:rPr lang="es-ES" sz="2400" dirty="0"/>
              <a:t>la verdad sobre la Iglesia, </a:t>
            </a:r>
            <a:r>
              <a:rPr lang="es-ES" sz="2400" dirty="0" smtClean="0"/>
              <a:t>acaso no </a:t>
            </a:r>
            <a:r>
              <a:rPr lang="es-ES" sz="2400" dirty="0"/>
              <a:t>con aquellas enunciaciones solemnes que llaman </a:t>
            </a:r>
            <a:r>
              <a:rPr lang="es-ES" sz="2400" dirty="0" smtClean="0"/>
              <a:t>definiciones dogmáticas</a:t>
            </a:r>
            <a:r>
              <a:rPr lang="es-ES" sz="2400" dirty="0"/>
              <a:t>, sino </a:t>
            </a:r>
            <a:r>
              <a:rPr lang="es-ES" sz="2400" dirty="0" smtClean="0"/>
              <a:t>más </a:t>
            </a:r>
            <a:r>
              <a:rPr lang="es-ES" sz="2400" dirty="0"/>
              <a:t>bien empleando declaraciones con las que la Iglesia</a:t>
            </a:r>
            <a:r>
              <a:rPr lang="es-ES" sz="2400" dirty="0" smtClean="0"/>
              <a:t>, con </a:t>
            </a:r>
            <a:r>
              <a:rPr lang="es-ES" sz="2400" dirty="0"/>
              <a:t>una forma de </a:t>
            </a:r>
            <a:r>
              <a:rPr lang="es-ES" sz="2400" dirty="0" smtClean="0"/>
              <a:t>enseñanza </a:t>
            </a:r>
            <a:r>
              <a:rPr lang="es-ES" sz="2400" dirty="0"/>
              <a:t>grave y clara, se declara a </a:t>
            </a:r>
            <a:r>
              <a:rPr lang="es-ES" sz="2400" dirty="0" smtClean="0"/>
              <a:t>sí </a:t>
            </a:r>
            <a:r>
              <a:rPr lang="es-ES" sz="2400" dirty="0"/>
              <a:t>misma </a:t>
            </a:r>
            <a:r>
              <a:rPr lang="es-ES" sz="2400" dirty="0" smtClean="0"/>
              <a:t>qué es </a:t>
            </a:r>
            <a:r>
              <a:rPr lang="es-ES" sz="2400" dirty="0"/>
              <a:t>lo que de </a:t>
            </a:r>
            <a:r>
              <a:rPr lang="es-ES" sz="2400" dirty="0" smtClean="0"/>
              <a:t>sí </a:t>
            </a:r>
            <a:r>
              <a:rPr lang="es-ES" sz="2400" dirty="0"/>
              <a:t>misma siente</a:t>
            </a:r>
            <a:r>
              <a:rPr lang="es-ES" sz="2400" dirty="0" smtClean="0"/>
              <a:t>».</a:t>
            </a:r>
            <a:endParaRPr lang="es-ES" sz="2400" dirty="0"/>
          </a:p>
          <a:p>
            <a:endParaRPr lang="es-ES" dirty="0" smtClean="0"/>
          </a:p>
          <a:p>
            <a:r>
              <a:rPr lang="es-ES" sz="1200" dirty="0" smtClean="0"/>
              <a:t> </a:t>
            </a:r>
            <a:r>
              <a:rPr lang="es-ES" sz="1200" dirty="0" err="1" smtClean="0"/>
              <a:t>Allocutio</a:t>
            </a:r>
            <a:r>
              <a:rPr lang="es-ES" sz="1200" dirty="0" smtClean="0"/>
              <a:t> </a:t>
            </a:r>
            <a:r>
              <a:rPr lang="es-ES" sz="1200" dirty="0"/>
              <a:t>ad </a:t>
            </a:r>
            <a:r>
              <a:rPr lang="es-ES" sz="1200" dirty="0" err="1"/>
              <a:t>Concilium</a:t>
            </a:r>
            <a:r>
              <a:rPr lang="es-ES" sz="1200" dirty="0"/>
              <a:t> «</a:t>
            </a:r>
            <a:r>
              <a:rPr lang="es-ES" sz="1200" dirty="0" err="1"/>
              <a:t>Salvete</a:t>
            </a:r>
            <a:r>
              <a:rPr lang="es-ES" sz="1200" dirty="0"/>
              <a:t>, </a:t>
            </a:r>
            <a:r>
              <a:rPr lang="es-ES" sz="1200" dirty="0" err="1"/>
              <a:t>Fratres</a:t>
            </a:r>
            <a:r>
              <a:rPr lang="es-ES" sz="1200" dirty="0"/>
              <a:t>», </a:t>
            </a:r>
            <a:r>
              <a:rPr lang="es-ES" sz="1200" dirty="0" smtClean="0"/>
              <a:t>29.IX.1963</a:t>
            </a:r>
            <a:endParaRPr lang="en-US" sz="1200" dirty="0"/>
          </a:p>
        </p:txBody>
      </p:sp>
      <p:pic>
        <p:nvPicPr>
          <p:cNvPr id="1027" name="Imagen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05000"/>
            <a:ext cx="1847850"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96637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s-ES" dirty="0" smtClean="0"/>
              <a:t>Una eclesiología de la mano </a:t>
            </a:r>
            <a:r>
              <a:rPr lang="es-ES" dirty="0" smtClean="0"/>
              <a:t>de Aparecida</a:t>
            </a:r>
            <a:endParaRPr lang="es-MX" dirty="0"/>
          </a:p>
        </p:txBody>
      </p:sp>
      <p:sp>
        <p:nvSpPr>
          <p:cNvPr id="3" name="Subtitle 2"/>
          <p:cNvSpPr>
            <a:spLocks noGrp="1"/>
          </p:cNvSpPr>
          <p:nvPr>
            <p:ph type="subTitle" idx="1"/>
          </p:nvPr>
        </p:nvSpPr>
        <p:spPr/>
        <p:txBody>
          <a:bodyPr/>
          <a:lstStyle/>
          <a:p>
            <a:endParaRPr lang="es-MX"/>
          </a:p>
        </p:txBody>
      </p:sp>
    </p:spTree>
    <p:extLst>
      <p:ext uri="{BB962C8B-B14F-4D97-AF65-F5344CB8AC3E}">
        <p14:creationId xmlns:p14="http://schemas.microsoft.com/office/powerpoint/2010/main" val="8138816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1.- Misión</a:t>
            </a:r>
            <a:endParaRPr lang="es-MX" dirty="0"/>
          </a:p>
        </p:txBody>
      </p:sp>
      <p:sp>
        <p:nvSpPr>
          <p:cNvPr id="3" name="Content Placeholder 2"/>
          <p:cNvSpPr>
            <a:spLocks noGrp="1"/>
          </p:cNvSpPr>
          <p:nvPr>
            <p:ph idx="1"/>
          </p:nvPr>
        </p:nvSpPr>
        <p:spPr/>
        <p:txBody>
          <a:bodyPr/>
          <a:lstStyle/>
          <a:p>
            <a:r>
              <a:rPr lang="es-ES" dirty="0" smtClean="0"/>
              <a:t>Mt. 28, 16-20</a:t>
            </a:r>
            <a:endParaRPr lang="es-MX" dirty="0"/>
          </a:p>
        </p:txBody>
      </p:sp>
    </p:spTree>
    <p:extLst>
      <p:ext uri="{BB962C8B-B14F-4D97-AF65-F5344CB8AC3E}">
        <p14:creationId xmlns:p14="http://schemas.microsoft.com/office/powerpoint/2010/main" val="373187019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2.- Encarnarse = </a:t>
            </a:r>
            <a:r>
              <a:rPr lang="es-ES" dirty="0" err="1" smtClean="0"/>
              <a:t>inculturarse</a:t>
            </a:r>
            <a:endParaRPr lang="es-MX" dirty="0"/>
          </a:p>
        </p:txBody>
      </p:sp>
      <p:sp>
        <p:nvSpPr>
          <p:cNvPr id="3" name="Content Placeholder 2"/>
          <p:cNvSpPr>
            <a:spLocks noGrp="1"/>
          </p:cNvSpPr>
          <p:nvPr>
            <p:ph idx="1"/>
          </p:nvPr>
        </p:nvSpPr>
        <p:spPr/>
        <p:txBody>
          <a:bodyPr>
            <a:normAutofit fontScale="77500" lnSpcReduction="20000"/>
          </a:bodyPr>
          <a:lstStyle/>
          <a:p>
            <a:r>
              <a:rPr lang="es-MX" dirty="0"/>
              <a:t>“</a:t>
            </a:r>
            <a:r>
              <a:rPr lang="es-MX" i="1" dirty="0"/>
              <a:t>El Verbo se hizo carne y habitó entre nosotros</a:t>
            </a:r>
            <a:r>
              <a:rPr lang="es-MX" dirty="0"/>
              <a:t>” </a:t>
            </a:r>
            <a:r>
              <a:rPr lang="es-MX" dirty="0" err="1" smtClean="0"/>
              <a:t>Jn</a:t>
            </a:r>
            <a:r>
              <a:rPr lang="es-MX" dirty="0" smtClean="0"/>
              <a:t> </a:t>
            </a:r>
            <a:r>
              <a:rPr lang="es-MX" dirty="0"/>
              <a:t>1,4)</a:t>
            </a:r>
          </a:p>
          <a:p>
            <a:r>
              <a:rPr lang="es-MX" dirty="0"/>
              <a:t>«</a:t>
            </a:r>
            <a:r>
              <a:rPr lang="es-MX" i="1" dirty="0"/>
              <a:t>Porque os he dado ejemplo, para que como yo os he hecho, vosotros también hagáis.</a:t>
            </a:r>
            <a:r>
              <a:rPr lang="es-MX" dirty="0"/>
              <a:t>» </a:t>
            </a:r>
            <a:r>
              <a:rPr lang="es-MX" dirty="0" err="1" smtClean="0"/>
              <a:t>Jn</a:t>
            </a:r>
            <a:r>
              <a:rPr lang="es-MX" dirty="0" smtClean="0"/>
              <a:t> </a:t>
            </a:r>
            <a:r>
              <a:rPr lang="es-MX" dirty="0"/>
              <a:t>13, 14 – </a:t>
            </a:r>
            <a:r>
              <a:rPr lang="es-MX" dirty="0" smtClean="0"/>
              <a:t>15</a:t>
            </a:r>
          </a:p>
          <a:p>
            <a:r>
              <a:rPr lang="es-ES" dirty="0" smtClean="0"/>
              <a:t>----</a:t>
            </a:r>
          </a:p>
          <a:p>
            <a:r>
              <a:rPr lang="es-MX" dirty="0"/>
              <a:t>5. Así pues, la tradición cristiana ha puesto a menudo en paralelo la Palabra divina que se hace carne con la misma Palabra que se hace libro. Es lo que ya aparece en el Credo cuando se profesa que el Hijo de Dios «por obra del Espíritu Santo se encarnó de María, la Virgen», pero también se confiesa la fe en el mismo «Espíritu Santo que habló por los profetas». </a:t>
            </a:r>
            <a:r>
              <a:rPr lang="es-MX" dirty="0" smtClean="0"/>
              <a:t>[…]</a:t>
            </a:r>
            <a:endParaRPr lang="es-MX" dirty="0"/>
          </a:p>
          <a:p>
            <a:r>
              <a:rPr lang="es-MX" dirty="0"/>
              <a:t>En efecto, la Biblia es también "carne", "letra", se expresa en lenguas particulares, en formas literarias e históricas, en concepciones ligadas a una cultura antigua, guarda la memoria de hechos a menudo trágicos, sus páginas están surcadas no pocas veces de sangre y violencia, en su interior resuena la risa de la humanidad y fluyen las lágrimas, así como se eleva la súplica de los infelices y la alegría de los enamorados. Debido a esta dimensión "carnal", exige un análisis histórico y literario, que se lleva a cabo a través de distintos métodos y enfoques ofrecidos por la exégesis bíblica.</a:t>
            </a:r>
          </a:p>
          <a:p>
            <a:r>
              <a:rPr lang="es-MX" dirty="0"/>
              <a:t>Mensaje al Pueblo de Dios, Sínodo 2008.</a:t>
            </a:r>
            <a:endParaRPr lang="es-ES" dirty="0"/>
          </a:p>
          <a:p>
            <a:endParaRPr lang="es-MX" dirty="0"/>
          </a:p>
        </p:txBody>
      </p:sp>
    </p:spTree>
    <p:extLst>
      <p:ext uri="{BB962C8B-B14F-4D97-AF65-F5344CB8AC3E}">
        <p14:creationId xmlns:p14="http://schemas.microsoft.com/office/powerpoint/2010/main" val="232325083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3.- Conversión es mutua</a:t>
            </a:r>
            <a:endParaRPr lang="es-MX" dirty="0"/>
          </a:p>
        </p:txBody>
      </p:sp>
      <p:sp>
        <p:nvSpPr>
          <p:cNvPr id="3" name="Content Placeholder 2"/>
          <p:cNvSpPr>
            <a:spLocks noGrp="1"/>
          </p:cNvSpPr>
          <p:nvPr>
            <p:ph idx="1"/>
          </p:nvPr>
        </p:nvSpPr>
        <p:spPr/>
        <p:txBody>
          <a:bodyPr/>
          <a:lstStyle/>
          <a:p>
            <a:r>
              <a:rPr lang="es-ES" dirty="0"/>
              <a:t>1 Pedro </a:t>
            </a:r>
            <a:r>
              <a:rPr lang="es-ES" dirty="0" smtClean="0"/>
              <a:t>4,10</a:t>
            </a:r>
          </a:p>
          <a:p>
            <a:r>
              <a:rPr lang="es-MX" i="1" dirty="0"/>
              <a:t>Según cada uno ha recibido un don especial , úselo sirviéndose los unos a los otros como buenos administradores de la multiforme gracia de Dios.</a:t>
            </a:r>
            <a:endParaRPr lang="es-ES" i="1" dirty="0" smtClean="0"/>
          </a:p>
          <a:p>
            <a:endParaRPr lang="es-ES" dirty="0"/>
          </a:p>
          <a:p>
            <a:r>
              <a:rPr lang="es-ES" dirty="0" smtClean="0"/>
              <a:t>No se asume una posición superior con arrogancia, sino de servicio y por lo tanto de mutuo aprendizaje.</a:t>
            </a:r>
          </a:p>
          <a:p>
            <a:r>
              <a:rPr lang="es-ES" dirty="0" smtClean="0"/>
              <a:t>La necesidad de conversión es mutua y por eso el mundo requiere conversión y la Iglesia (nosotros) también. </a:t>
            </a:r>
          </a:p>
          <a:p>
            <a:endParaRPr lang="es-ES" dirty="0"/>
          </a:p>
          <a:p>
            <a:r>
              <a:rPr lang="es-ES" b="1" dirty="0"/>
              <a:t>Descubrir la presencia de Dios en el mundo de hoy</a:t>
            </a:r>
            <a:endParaRPr lang="es-ES" b="1" dirty="0" smtClean="0"/>
          </a:p>
          <a:p>
            <a:endParaRPr lang="es-MX" dirty="0"/>
          </a:p>
        </p:txBody>
      </p:sp>
    </p:spTree>
    <p:extLst>
      <p:ext uri="{BB962C8B-B14F-4D97-AF65-F5344CB8AC3E}">
        <p14:creationId xmlns:p14="http://schemas.microsoft.com/office/powerpoint/2010/main" val="134848170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dirty="0" smtClean="0"/>
              <a:t>4.- Misión centrada en la persona</a:t>
            </a:r>
            <a:endParaRPr lang="es-MX" sz="4000" dirty="0"/>
          </a:p>
        </p:txBody>
      </p:sp>
      <p:sp>
        <p:nvSpPr>
          <p:cNvPr id="3" name="Content Placeholder 2"/>
          <p:cNvSpPr>
            <a:spLocks noGrp="1"/>
          </p:cNvSpPr>
          <p:nvPr>
            <p:ph idx="1"/>
          </p:nvPr>
        </p:nvSpPr>
        <p:spPr/>
        <p:txBody>
          <a:bodyPr>
            <a:normAutofit fontScale="92500" lnSpcReduction="10000"/>
          </a:bodyPr>
          <a:lstStyle/>
          <a:p>
            <a:r>
              <a:rPr lang="es-ES" dirty="0" smtClean="0"/>
              <a:t>Nuestro objetivo debe ser la salvación integral de la persona . </a:t>
            </a:r>
            <a:r>
              <a:rPr lang="es-ES" sz="1700" dirty="0" smtClean="0"/>
              <a:t>DAp389</a:t>
            </a:r>
            <a:endParaRPr lang="es-ES" dirty="0" smtClean="0"/>
          </a:p>
          <a:p>
            <a:r>
              <a:rPr lang="es-ES" dirty="0" smtClean="0"/>
              <a:t>Cuestión: ¿Debemos entender igual la Iniciación y catequesis?</a:t>
            </a:r>
          </a:p>
          <a:p>
            <a:r>
              <a:rPr lang="es-ES" dirty="0" err="1" smtClean="0">
                <a:hlinkClick r:id="" action="ppaction://noaction"/>
              </a:rPr>
              <a:t>DAp</a:t>
            </a:r>
            <a:r>
              <a:rPr lang="es-ES" dirty="0" smtClean="0">
                <a:hlinkClick r:id="" action="ppaction://noaction"/>
              </a:rPr>
              <a:t> 287</a:t>
            </a:r>
            <a:r>
              <a:rPr lang="es-ES" dirty="0" smtClean="0"/>
              <a:t>.</a:t>
            </a:r>
          </a:p>
          <a:p>
            <a:r>
              <a:rPr lang="es-ES" dirty="0" smtClean="0"/>
              <a:t>Dice Aparecida 289:</a:t>
            </a:r>
          </a:p>
          <a:p>
            <a:r>
              <a:rPr lang="es-MX" b="1" dirty="0" smtClean="0"/>
              <a:t>Sentimos  </a:t>
            </a:r>
            <a:r>
              <a:rPr lang="es-MX" b="1" dirty="0"/>
              <a:t>la  urgencia  de  desarrollar  en  nuestras  comunidades  un  proceso  de iniciación en la vida cristiana que comience por el </a:t>
            </a:r>
            <a:r>
              <a:rPr lang="es-MX" b="1" dirty="0" err="1"/>
              <a:t>kerygma</a:t>
            </a:r>
            <a:r>
              <a:rPr lang="es-MX" b="1" dirty="0"/>
              <a:t> y, guiado por la Palabra de Dios, que conduzca un encuentro personal,  cada vez mayor,  con Jesucristo,  perfecto Dios y perfecto hombre166, experimentado como plenitud de la humanidad, y que lleve a la conversión, al seguimiento en una comunidad eclesial y a una maduración de fe en la práctica de los Sacramentos, el servicio y la misión. </a:t>
            </a:r>
          </a:p>
          <a:p>
            <a:endParaRPr lang="es-ES" dirty="0" smtClean="0"/>
          </a:p>
          <a:p>
            <a:r>
              <a:rPr lang="es-MX" dirty="0" smtClean="0"/>
              <a:t>Pero… el 288 habla de una «iniciación </a:t>
            </a:r>
            <a:r>
              <a:rPr lang="es-MX" dirty="0"/>
              <a:t>cristiana, propiamente </a:t>
            </a:r>
            <a:r>
              <a:rPr lang="es-MX" dirty="0" smtClean="0"/>
              <a:t>hablando». </a:t>
            </a:r>
            <a:r>
              <a:rPr lang="es-MX" dirty="0" smtClean="0">
                <a:hlinkClick r:id="" action="ppaction://noaction"/>
              </a:rPr>
              <a:t>Ver 100 inciso f y 225. </a:t>
            </a:r>
            <a:endParaRPr lang="es-MX" dirty="0"/>
          </a:p>
        </p:txBody>
      </p:sp>
    </p:spTree>
    <p:extLst>
      <p:ext uri="{BB962C8B-B14F-4D97-AF65-F5344CB8AC3E}">
        <p14:creationId xmlns:p14="http://schemas.microsoft.com/office/powerpoint/2010/main" val="16732438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5. Iniciación </a:t>
            </a:r>
            <a:r>
              <a:rPr lang="es-ES" dirty="0" err="1" smtClean="0"/>
              <a:t>Mistagogica</a:t>
            </a:r>
            <a:endParaRPr lang="es-MX" dirty="0"/>
          </a:p>
        </p:txBody>
      </p:sp>
      <p:sp>
        <p:nvSpPr>
          <p:cNvPr id="3" name="Content Placeholder 2"/>
          <p:cNvSpPr>
            <a:spLocks noGrp="1"/>
          </p:cNvSpPr>
          <p:nvPr>
            <p:ph idx="1"/>
          </p:nvPr>
        </p:nvSpPr>
        <p:spPr/>
        <p:txBody>
          <a:bodyPr/>
          <a:lstStyle/>
          <a:p>
            <a:r>
              <a:rPr lang="es-MX" dirty="0"/>
              <a:t>290. Recordamos que el itinerario formativo del cristiano, en la tradición más antigua de la Iglesia,  “tuvo siempre  un carácter  de experiencia,  en el  cual  era  determinante el encuentro vivo y persuasivo con Cristo, anunciado por auténticos </a:t>
            </a:r>
            <a:r>
              <a:rPr lang="es-MX" dirty="0" smtClean="0"/>
              <a:t>testigos”. </a:t>
            </a:r>
            <a:r>
              <a:rPr lang="es-MX" dirty="0"/>
              <a:t>Se trata de  una  experiencia  que  introduce  en  una  profunda  y  feliz  celebración  de  los Sacramentos,  con  toda  la  riqueza  de  sus  signos.  De  este  modo,  la  vida  se  va transformando progresivamente por los santos misterios que se celebran, capacitando al creyente para transformar el mundo. Esto es lo que se llama “catequesis mistagógica”. </a:t>
            </a:r>
          </a:p>
        </p:txBody>
      </p:sp>
    </p:spTree>
    <p:extLst>
      <p:ext uri="{BB962C8B-B14F-4D97-AF65-F5344CB8AC3E}">
        <p14:creationId xmlns:p14="http://schemas.microsoft.com/office/powerpoint/2010/main" val="138081921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6. Nuevos métodos para una Nueva Evangelización</a:t>
            </a:r>
            <a:endParaRPr lang="es-MX"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64088" y="1712069"/>
            <a:ext cx="2619001"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772816"/>
            <a:ext cx="2066925"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043608" y="4581128"/>
            <a:ext cx="6408712" cy="646331"/>
          </a:xfrm>
          <a:prstGeom prst="rect">
            <a:avLst/>
          </a:prstGeom>
          <a:noFill/>
        </p:spPr>
        <p:txBody>
          <a:bodyPr wrap="square" rtlCol="0">
            <a:spAutoFit/>
          </a:bodyPr>
          <a:lstStyle/>
          <a:p>
            <a:r>
              <a:rPr lang="es-ES" b="1" dirty="0" smtClean="0"/>
              <a:t>NO SE PUEDEN OBTENER RESULTADOS DISTINTOS SI SEGUIMOS HACIENDO LAS MISMAS COSAS</a:t>
            </a:r>
            <a:endParaRPr lang="es-MX" b="1" dirty="0"/>
          </a:p>
        </p:txBody>
      </p:sp>
    </p:spTree>
    <p:extLst>
      <p:ext uri="{BB962C8B-B14F-4D97-AF65-F5344CB8AC3E}">
        <p14:creationId xmlns:p14="http://schemas.microsoft.com/office/powerpoint/2010/main" val="18092299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1000"/>
                                        <p:tgtEl>
                                          <p:spTgt spid="1026"/>
                                        </p:tgtEl>
                                      </p:cBhvr>
                                    </p:animEffect>
                                    <p:anim calcmode="lin" valueType="num">
                                      <p:cBhvr>
                                        <p:cTn id="14" dur="1000" fill="hold"/>
                                        <p:tgtEl>
                                          <p:spTgt spid="1026"/>
                                        </p:tgtEl>
                                        <p:attrNameLst>
                                          <p:attrName>ppt_x</p:attrName>
                                        </p:attrNameLst>
                                      </p:cBhvr>
                                      <p:tavLst>
                                        <p:tav tm="0">
                                          <p:val>
                                            <p:strVal val="#ppt_x"/>
                                          </p:val>
                                        </p:tav>
                                        <p:tav tm="100000">
                                          <p:val>
                                            <p:strVal val="#ppt_x"/>
                                          </p:val>
                                        </p:tav>
                                      </p:tavLst>
                                    </p:anim>
                                    <p:anim calcmode="lin" valueType="num">
                                      <p:cBhvr>
                                        <p:cTn id="15"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6. Nuevos métodos para una Nueva Evangelización</a:t>
            </a:r>
            <a:endParaRPr lang="es-MX" dirty="0"/>
          </a:p>
        </p:txBody>
      </p:sp>
      <p:sp>
        <p:nvSpPr>
          <p:cNvPr id="3" name="Content Placeholder 2"/>
          <p:cNvSpPr>
            <a:spLocks noGrp="1"/>
          </p:cNvSpPr>
          <p:nvPr>
            <p:ph idx="1"/>
          </p:nvPr>
        </p:nvSpPr>
        <p:spPr/>
        <p:txBody>
          <a:bodyPr>
            <a:normAutofit lnSpcReduction="10000"/>
          </a:bodyPr>
          <a:lstStyle/>
          <a:p>
            <a:r>
              <a:rPr lang="es-MX" dirty="0"/>
              <a:t>300.  </a:t>
            </a:r>
            <a:r>
              <a:rPr lang="es-MX" dirty="0">
                <a:solidFill>
                  <a:srgbClr xmlns:mc="http://schemas.openxmlformats.org/markup-compatibility/2006" xmlns:a14="http://schemas.microsoft.com/office/drawing/2010/main" val="0070C0" mc:Ignorable=""/>
                </a:solidFill>
              </a:rPr>
              <a:t>Debe darse  una catequesis  apropiada que acompañe la fe ya  presente en la religiosidad popular. </a:t>
            </a:r>
            <a:r>
              <a:rPr lang="es-MX" dirty="0">
                <a:solidFill>
                  <a:srgbClr xmlns:mc="http://schemas.openxmlformats.org/markup-compatibility/2006" xmlns:a14="http://schemas.microsoft.com/office/drawing/2010/main" val="FF0000" mc:Ignorable=""/>
                </a:solidFill>
              </a:rPr>
              <a:t>Una manera concreta puede ser el ofrecer un proceso de iniciación cristiana en visitas a las familias</a:t>
            </a:r>
            <a:r>
              <a:rPr lang="es-MX" dirty="0"/>
              <a:t>, donde no sólo se les comunique los contenidos de la fe, sino que se las conduzca a la </a:t>
            </a:r>
            <a:r>
              <a:rPr lang="es-MX" dirty="0">
                <a:solidFill>
                  <a:srgbClr xmlns:mc="http://schemas.openxmlformats.org/markup-compatibility/2006" xmlns:a14="http://schemas.microsoft.com/office/drawing/2010/main" val="00B050" mc:Ignorable=""/>
                </a:solidFill>
              </a:rPr>
              <a:t>práctica de la oración familiar, a la lectura orante de la Palabra de Dios y al desarrollo de las virtudes evangélicas</a:t>
            </a:r>
            <a:r>
              <a:rPr lang="es-MX" dirty="0"/>
              <a:t>, que las consoliden cada vez más como </a:t>
            </a:r>
            <a:r>
              <a:rPr lang="es-MX" b="1" dirty="0"/>
              <a:t>Iglesias domésticas. </a:t>
            </a:r>
            <a:r>
              <a:rPr lang="es-MX" dirty="0"/>
              <a:t>Para este crecimiento en la fe, también es conveniente aprovechar  pedagógicamente  el  potencial  educativo  que  encierra  la  piedad  popular mariana. Se trata de un camino educativo que, cultivando el amor personal a la Virgen, verdadera  “educadora  de  la </a:t>
            </a:r>
            <a:r>
              <a:rPr lang="es-MX" dirty="0" smtClean="0"/>
              <a:t>fe”,  </a:t>
            </a:r>
            <a:r>
              <a:rPr lang="es-MX" dirty="0"/>
              <a:t>que  nos  lleva  a asemejarnos  cada vez  más  a Jesucristo, provoque la apropiación progresiva de sus actitudes. </a:t>
            </a:r>
          </a:p>
          <a:p>
            <a:endParaRPr lang="es-MX" dirty="0"/>
          </a:p>
        </p:txBody>
      </p:sp>
    </p:spTree>
    <p:extLst>
      <p:ext uri="{BB962C8B-B14F-4D97-AF65-F5344CB8AC3E}">
        <p14:creationId xmlns:p14="http://schemas.microsoft.com/office/powerpoint/2010/main" val="3882501755"/>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Misión secular</a:t>
            </a:r>
            <a:endParaRPr lang="en-US" dirty="0"/>
          </a:p>
        </p:txBody>
      </p:sp>
      <p:sp>
        <p:nvSpPr>
          <p:cNvPr id="3" name="2 Marcador de contenido"/>
          <p:cNvSpPr>
            <a:spLocks noGrp="1"/>
          </p:cNvSpPr>
          <p:nvPr>
            <p:ph idx="1"/>
          </p:nvPr>
        </p:nvSpPr>
        <p:spPr/>
        <p:txBody>
          <a:bodyPr>
            <a:normAutofit fontScale="92500"/>
          </a:bodyPr>
          <a:lstStyle/>
          <a:p>
            <a:r>
              <a:rPr lang="es-ES" dirty="0" smtClean="0"/>
              <a:t>Aparecida 11</a:t>
            </a:r>
            <a:r>
              <a:rPr lang="es-ES" dirty="0"/>
              <a:t>. La Iglesia está llamada a repensar profundamente y relanzar </a:t>
            </a:r>
            <a:r>
              <a:rPr lang="es-ES" dirty="0" smtClean="0"/>
              <a:t>con fidelidad </a:t>
            </a:r>
            <a:r>
              <a:rPr lang="es-ES" dirty="0"/>
              <a:t>y audacia su misión en las nuevas circunstancias </a:t>
            </a:r>
            <a:r>
              <a:rPr lang="es-ES" dirty="0" smtClean="0"/>
              <a:t>latinoamericanas y </a:t>
            </a:r>
            <a:r>
              <a:rPr lang="es-ES" dirty="0"/>
              <a:t>mundiales. No puede replegarse frente a </a:t>
            </a:r>
            <a:r>
              <a:rPr lang="es-ES" dirty="0" smtClean="0"/>
              <a:t>quienes sólo </a:t>
            </a:r>
            <a:r>
              <a:rPr lang="es-ES" dirty="0"/>
              <a:t>ven confusión, peligros y amenazas, o de quienes </a:t>
            </a:r>
            <a:r>
              <a:rPr lang="es-ES" dirty="0" smtClean="0"/>
              <a:t>pretenden cubrir </a:t>
            </a:r>
            <a:r>
              <a:rPr lang="es-ES" dirty="0"/>
              <a:t>la variedad y complejidad de situaciones con una capa </a:t>
            </a:r>
            <a:r>
              <a:rPr lang="es-ES" dirty="0" smtClean="0"/>
              <a:t>de </a:t>
            </a:r>
            <a:r>
              <a:rPr lang="en-US" dirty="0" err="1" smtClean="0"/>
              <a:t>ideologismos</a:t>
            </a:r>
            <a:r>
              <a:rPr lang="en-US" dirty="0" smtClean="0"/>
              <a:t> </a:t>
            </a:r>
            <a:r>
              <a:rPr lang="en-US" dirty="0" err="1"/>
              <a:t>gastados</a:t>
            </a:r>
            <a:r>
              <a:rPr lang="en-US" dirty="0"/>
              <a:t> o de </a:t>
            </a:r>
            <a:r>
              <a:rPr lang="en-US" dirty="0" err="1"/>
              <a:t>agresiones</a:t>
            </a:r>
            <a:r>
              <a:rPr lang="en-US" dirty="0"/>
              <a:t> </a:t>
            </a:r>
            <a:r>
              <a:rPr lang="en-US" dirty="0" err="1"/>
              <a:t>irresponsables</a:t>
            </a:r>
            <a:r>
              <a:rPr lang="en-US" dirty="0"/>
              <a:t>. Se </a:t>
            </a:r>
            <a:r>
              <a:rPr lang="en-US" dirty="0" err="1" smtClean="0"/>
              <a:t>trata</a:t>
            </a:r>
            <a:r>
              <a:rPr lang="en-US" dirty="0" smtClean="0"/>
              <a:t> </a:t>
            </a:r>
            <a:r>
              <a:rPr lang="es-ES" dirty="0" smtClean="0"/>
              <a:t>de </a:t>
            </a:r>
            <a:r>
              <a:rPr lang="es-ES" dirty="0"/>
              <a:t>confirmar, renovar y revitalizar la novedad del Evangelio </a:t>
            </a:r>
            <a:r>
              <a:rPr lang="es-ES" dirty="0" smtClean="0"/>
              <a:t>arraigada en </a:t>
            </a:r>
            <a:r>
              <a:rPr lang="es-ES" dirty="0"/>
              <a:t>nuestra historia, desde un encuentro personal y </a:t>
            </a:r>
            <a:r>
              <a:rPr lang="es-ES" dirty="0" smtClean="0"/>
              <a:t>comunitario con </a:t>
            </a:r>
            <a:r>
              <a:rPr lang="es-ES" dirty="0"/>
              <a:t>Jesucristo, que suscite discípulos y misioneros. Ello </a:t>
            </a:r>
            <a:r>
              <a:rPr lang="es-ES" dirty="0" smtClean="0"/>
              <a:t>no depende </a:t>
            </a:r>
            <a:r>
              <a:rPr lang="es-ES" dirty="0"/>
              <a:t>tanto de grandes programas y estructuras, sino </a:t>
            </a:r>
            <a:r>
              <a:rPr lang="es-ES" dirty="0" smtClean="0"/>
              <a:t>de hombres y </a:t>
            </a:r>
            <a:r>
              <a:rPr lang="es-ES" dirty="0"/>
              <a:t>mujeres nuevos que encarnen dicha tradición y novedad</a:t>
            </a:r>
            <a:r>
              <a:rPr lang="es-ES" dirty="0" smtClean="0"/>
              <a:t>, como </a:t>
            </a:r>
            <a:r>
              <a:rPr lang="es-ES" dirty="0"/>
              <a:t>discípulos de Jesucristo y misioneros de su Reino, </a:t>
            </a:r>
            <a:r>
              <a:rPr lang="es-ES" dirty="0" smtClean="0"/>
              <a:t>protagonistas de </a:t>
            </a:r>
            <a:r>
              <a:rPr lang="es-ES" dirty="0"/>
              <a:t>vida nueva para una América Latina que quiere </a:t>
            </a:r>
            <a:r>
              <a:rPr lang="es-ES" dirty="0" smtClean="0"/>
              <a:t>reconocerse con </a:t>
            </a:r>
            <a:r>
              <a:rPr lang="es-ES" dirty="0"/>
              <a:t>la luz y la fuerza del Espíritu.</a:t>
            </a:r>
            <a:endParaRPr lang="en-US" dirty="0"/>
          </a:p>
        </p:txBody>
      </p:sp>
    </p:spTree>
    <p:extLst>
      <p:ext uri="{BB962C8B-B14F-4D97-AF65-F5344CB8AC3E}">
        <p14:creationId xmlns:p14="http://schemas.microsoft.com/office/powerpoint/2010/main" val="9905781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7. Dónde se realiza la formación?</a:t>
            </a:r>
            <a:endParaRPr lang="es-MX" dirty="0"/>
          </a:p>
        </p:txBody>
      </p:sp>
      <p:sp>
        <p:nvSpPr>
          <p:cNvPr id="3" name="Content Placeholder 2"/>
          <p:cNvSpPr>
            <a:spLocks noGrp="1"/>
          </p:cNvSpPr>
          <p:nvPr>
            <p:ph idx="1"/>
          </p:nvPr>
        </p:nvSpPr>
        <p:spPr/>
        <p:txBody>
          <a:bodyPr/>
          <a:lstStyle/>
          <a:p>
            <a:r>
              <a:rPr lang="es-ES" b="1" dirty="0" smtClean="0"/>
              <a:t>Asumirla sin supuestos</a:t>
            </a:r>
          </a:p>
          <a:p>
            <a:endParaRPr lang="es-ES" dirty="0"/>
          </a:p>
          <a:p>
            <a:r>
              <a:rPr lang="es-ES" dirty="0" smtClean="0"/>
              <a:t>Familia.- DA</a:t>
            </a:r>
            <a:r>
              <a:rPr lang="es-MX" dirty="0"/>
              <a:t>302.  La  familia,  “patrimonio  de  la  humanidad”... Para que la familia sea “escuela de la fe”  y pueda ayudar  a los padres a ser  los primeros catequistas de sus hijos,  la Pastoral Familiar  debe  ofrecer  espacios  formativos,  materiales  catequéticos,  momentos celebrativos,  que le permitan cumplir  su misión educativa.  La familia está llamada a introducir a los hijos en el camino de la iniciación cristiana.</a:t>
            </a:r>
          </a:p>
          <a:p>
            <a:endParaRPr lang="es-ES" dirty="0" smtClean="0"/>
          </a:p>
          <a:p>
            <a:r>
              <a:rPr lang="es-ES" dirty="0" smtClean="0"/>
              <a:t>Parroquia.- DA. 304-306</a:t>
            </a:r>
            <a:endParaRPr lang="es-MX" dirty="0"/>
          </a:p>
        </p:txBody>
      </p:sp>
    </p:spTree>
    <p:extLst>
      <p:ext uri="{BB962C8B-B14F-4D97-AF65-F5344CB8AC3E}">
        <p14:creationId xmlns:p14="http://schemas.microsoft.com/office/powerpoint/2010/main" val="260961530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8. Comunidad de comunidades</a:t>
            </a:r>
            <a:endParaRPr lang="es-MX" dirty="0"/>
          </a:p>
        </p:txBody>
      </p:sp>
      <p:sp>
        <p:nvSpPr>
          <p:cNvPr id="3" name="Content Placeholder 2"/>
          <p:cNvSpPr>
            <a:spLocks noGrp="1"/>
          </p:cNvSpPr>
          <p:nvPr>
            <p:ph idx="1"/>
          </p:nvPr>
        </p:nvSpPr>
        <p:spPr/>
        <p:txBody>
          <a:bodyPr/>
          <a:lstStyle/>
          <a:p>
            <a:r>
              <a:rPr lang="es-MX" dirty="0"/>
              <a:t>307.  Se  constata  que,  en  los  últimos  años,  ha  ido  creciendo  la  espiritualidad  de comunión y que, con diversas metodologías, se han hecho no pocos esfuerzos por llevar a  los  laicos  a  integrarse  en pequeñas  comunidades  eclesiales,  que  van  mostrando abundantes frutos.  Para la Nueva Evangelización y para llegar  a que los bautizados vivan como auténticos discípulos y misioneros de Cristo, tenemos un medio privilegiado en las pequeñas comunidades eclesiales. </a:t>
            </a:r>
          </a:p>
          <a:p>
            <a:endParaRPr lang="es-ES" dirty="0" smtClean="0"/>
          </a:p>
          <a:p>
            <a:r>
              <a:rPr lang="es-ES" b="1" dirty="0" smtClean="0"/>
              <a:t>Estrategias de ubicuidad</a:t>
            </a:r>
          </a:p>
          <a:p>
            <a:endParaRPr lang="es-ES" b="1" dirty="0"/>
          </a:p>
          <a:p>
            <a:r>
              <a:rPr lang="es-ES" b="1" dirty="0" err="1" smtClean="0"/>
              <a:t>DAp</a:t>
            </a:r>
            <a:r>
              <a:rPr lang="es-ES" b="1" dirty="0" smtClean="0"/>
              <a:t> 517k</a:t>
            </a:r>
            <a:endParaRPr lang="es-MX"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4939308"/>
            <a:ext cx="2252663" cy="150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0553" y="4884831"/>
            <a:ext cx="2093615" cy="1554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730788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n-US"/>
          </a:p>
        </p:txBody>
      </p:sp>
      <p:sp>
        <p:nvSpPr>
          <p:cNvPr id="3" name="2 Marcador de contenido"/>
          <p:cNvSpPr>
            <a:spLocks noGrp="1"/>
          </p:cNvSpPr>
          <p:nvPr>
            <p:ph idx="1"/>
          </p:nvPr>
        </p:nvSpPr>
        <p:spPr/>
        <p:txBody>
          <a:bodyPr/>
          <a:lstStyle/>
          <a:p>
            <a:endParaRPr lang="en-US"/>
          </a:p>
        </p:txBody>
      </p:sp>
      <p:pic>
        <p:nvPicPr>
          <p:cNvPr id="4" name="Imagen 1"/>
          <p:cNvPicPr/>
          <p:nvPr/>
        </p:nvPicPr>
        <p:blipFill>
          <a:blip r:embed="rId2">
            <a:extLst>
              <a:ext uri="{28A0092B-C50C-407E-A947-70E740481C1C}">
                <a14:useLocalDpi xmlns:a14="http://schemas.microsoft.com/office/drawing/2010/main" val="0"/>
              </a:ext>
            </a:extLst>
          </a:blip>
          <a:srcRect/>
          <a:stretch>
            <a:fillRect/>
          </a:stretch>
        </p:blipFill>
        <p:spPr bwMode="auto">
          <a:xfrm>
            <a:off x="533400" y="838200"/>
            <a:ext cx="7315200" cy="5257800"/>
          </a:xfrm>
          <a:prstGeom prst="rect">
            <a:avLst/>
          </a:prstGeom>
          <a:noFill/>
          <a:ln>
            <a:noFill/>
          </a:ln>
          <a:extLst>
            <a:ext uri="{909E8E84-426E-40DD-AFC4-6F175D3DCCD1}">
              <a14:hiddenFill xmlns:a14="http://schemas.microsoft.com/office/drawing/2010/main">
                <a:solidFill>
                  <a:srgbClr xmlns:mc="http://schemas.openxmlformats.org/markup-compatibility/2006" val="FFFFFF" mc:Ignorable=""/>
                </a:solidFill>
              </a14:hiddenFill>
            </a:ext>
            <a:ext uri="{91240B29-F687-4F45-9708-019B960494DF}">
              <a14:hiddenLine xmlns:a14="http://schemas.microsoft.com/office/drawing/2010/main" w="9525">
                <a:solidFill>
                  <a:srgbClr xmlns:mc="http://schemas.openxmlformats.org/markup-compatibility/2006" val="000000" mc:Ignorable=""/>
                </a:solidFill>
                <a:miter lim="800000"/>
                <a:headEnd/>
                <a:tailEnd/>
              </a14:hiddenLine>
            </a:ext>
          </a:extLst>
        </p:spPr>
      </p:pic>
    </p:spTree>
    <p:extLst>
      <p:ext uri="{BB962C8B-B14F-4D97-AF65-F5344CB8AC3E}">
        <p14:creationId xmlns:p14="http://schemas.microsoft.com/office/powerpoint/2010/main" val="16839535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9. Pastoral urbana</a:t>
            </a:r>
            <a:endParaRPr lang="es-MX" dirty="0"/>
          </a:p>
        </p:txBody>
      </p:sp>
      <p:sp>
        <p:nvSpPr>
          <p:cNvPr id="3" name="Content Placeholder 2"/>
          <p:cNvSpPr>
            <a:spLocks noGrp="1"/>
          </p:cNvSpPr>
          <p:nvPr>
            <p:ph idx="1"/>
          </p:nvPr>
        </p:nvSpPr>
        <p:spPr/>
        <p:txBody>
          <a:bodyPr/>
          <a:lstStyle/>
          <a:p>
            <a:r>
              <a:rPr lang="es-ES" dirty="0" smtClean="0"/>
              <a:t>Pastoral de ambientes 517 f, (</a:t>
            </a:r>
            <a:r>
              <a:rPr lang="es-ES" dirty="0" err="1" smtClean="0"/>
              <a:t>supraparroquialidad</a:t>
            </a:r>
            <a:r>
              <a:rPr lang="es-ES" dirty="0" smtClean="0"/>
              <a:t>), 491</a:t>
            </a:r>
          </a:p>
          <a:p>
            <a:r>
              <a:rPr lang="es-ES" dirty="0" smtClean="0"/>
              <a:t>Parroquia personal 518 </a:t>
            </a:r>
            <a:r>
              <a:rPr lang="es-ES" dirty="0"/>
              <a:t>j, k, m </a:t>
            </a:r>
            <a:endParaRPr lang="es-MX" dirty="0"/>
          </a:p>
          <a:p>
            <a:r>
              <a:rPr lang="es-ES" dirty="0" smtClean="0"/>
              <a:t>Nuevos lenguajes 517d</a:t>
            </a:r>
          </a:p>
          <a:p>
            <a:r>
              <a:rPr lang="es-ES" dirty="0" smtClean="0"/>
              <a:t>Sectorización 518 c, </a:t>
            </a:r>
          </a:p>
          <a:p>
            <a:r>
              <a:rPr lang="es-ES" dirty="0" smtClean="0"/>
              <a:t>Eventos masivos 518 g</a:t>
            </a:r>
          </a:p>
          <a:p>
            <a:r>
              <a:rPr lang="es-ES" dirty="0" smtClean="0"/>
              <a:t>Entrada en unidades habitacionales cerradas 518 h</a:t>
            </a:r>
          </a:p>
          <a:p>
            <a:endParaRPr lang="es-ES" dirty="0" smtClean="0"/>
          </a:p>
          <a:p>
            <a:endParaRPr lang="es-ES"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336" y="4293096"/>
            <a:ext cx="3307994" cy="2397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4293094"/>
            <a:ext cx="2972178" cy="2397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665220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Aparecida 286</a:t>
            </a:r>
            <a:endParaRPr lang="es-MX" dirty="0"/>
          </a:p>
        </p:txBody>
      </p:sp>
      <p:sp>
        <p:nvSpPr>
          <p:cNvPr id="3" name="Content Placeholder 2"/>
          <p:cNvSpPr>
            <a:spLocks noGrp="1"/>
          </p:cNvSpPr>
          <p:nvPr>
            <p:ph idx="1"/>
          </p:nvPr>
        </p:nvSpPr>
        <p:spPr/>
        <p:txBody>
          <a:bodyPr/>
          <a:lstStyle/>
          <a:p>
            <a:r>
              <a:rPr lang="es-MX" dirty="0"/>
              <a:t>286. Son muchos los creyentes que no participan en la Eucaristía dominical, ni reciben con regularidad los Sacramentos, ni  se insertan activamente en la comunidad eclesial. Sin olvidar  la importancia de la familia en la iniciación cristiana,  este fenómeno nos interpela profundamente a imaginar y organizar nuevas formas de acercamiento a ellos para  ayudarles  a  valorar  el  sentido  de  la  vida  sacramental,  de  la  participación comunitaria y del  compromiso ciudadano. Tenemos un alto porcentaje de católicos sin conciencia de su misión de ser sal y fermento en el mundo, con una identidad cristiana débil y vulnerable. </a:t>
            </a:r>
          </a:p>
        </p:txBody>
      </p:sp>
      <p:pic>
        <p:nvPicPr>
          <p:cNvPr id="4" name="Picture 3">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8807" y="5877272"/>
            <a:ext cx="778222" cy="807232"/>
          </a:xfrm>
          <a:prstGeom prst="rect">
            <a:avLst/>
          </a:prstGeom>
        </p:spPr>
      </p:pic>
    </p:spTree>
    <p:extLst>
      <p:ext uri="{BB962C8B-B14F-4D97-AF65-F5344CB8AC3E}">
        <p14:creationId xmlns:p14="http://schemas.microsoft.com/office/powerpoint/2010/main" val="1585916739"/>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Aparecida 287</a:t>
            </a:r>
            <a:endParaRPr lang="es-MX" dirty="0"/>
          </a:p>
        </p:txBody>
      </p:sp>
      <p:sp>
        <p:nvSpPr>
          <p:cNvPr id="3" name="Content Placeholder 2"/>
          <p:cNvSpPr>
            <a:spLocks noGrp="1"/>
          </p:cNvSpPr>
          <p:nvPr>
            <p:ph idx="1"/>
          </p:nvPr>
        </p:nvSpPr>
        <p:spPr/>
        <p:txBody>
          <a:bodyPr/>
          <a:lstStyle/>
          <a:p>
            <a:r>
              <a:rPr lang="es-MX" dirty="0"/>
              <a:t>287. Esto constituye un gran desafío que cuestiona a fondo la manera como estamos educando en la fe y como estamos alimentando la vivencia cristiana;  un desafío que </a:t>
            </a:r>
            <a:r>
              <a:rPr lang="es-MX" dirty="0" smtClean="0"/>
              <a:t>debemos </a:t>
            </a:r>
            <a:r>
              <a:rPr lang="es-MX" dirty="0"/>
              <a:t>afrontar con decisión, con valentía y creatividad, ya que, en muchas partes, la iniciación  cristiana  ha  sido  pobre  o  fragmentada.  O educamos  en  la  fe,  poniendo realmente en contacto con Jesucristo e invitando a su seguimiento, o no cumpliremos nuestra  misión  evangelizadora.  Se  impone  la  tarea  irrenunciable  de  ofrecer  una modalidad operativa de iniciación cristiana que, además de marcar el qué, dé también elementos para el quién, el cómo y el dónde se realiza. Así, asumiremos el desafío de una nueva evangelización, a la que hemos sido reiteradamente convocados.</a:t>
            </a:r>
          </a:p>
        </p:txBody>
      </p:sp>
      <p:pic>
        <p:nvPicPr>
          <p:cNvPr id="4" name="Picture 3">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8807" y="5877272"/>
            <a:ext cx="778222" cy="807232"/>
          </a:xfrm>
          <a:prstGeom prst="rect">
            <a:avLst/>
          </a:prstGeom>
        </p:spPr>
      </p:pic>
    </p:spTree>
    <p:extLst>
      <p:ext uri="{BB962C8B-B14F-4D97-AF65-F5344CB8AC3E}">
        <p14:creationId xmlns:p14="http://schemas.microsoft.com/office/powerpoint/2010/main" val="3543885539"/>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Aparecida 100 y 225</a:t>
            </a:r>
            <a:endParaRPr lang="es-MX" dirty="0"/>
          </a:p>
        </p:txBody>
      </p:sp>
      <p:sp>
        <p:nvSpPr>
          <p:cNvPr id="3" name="Content Placeholder 2"/>
          <p:cNvSpPr>
            <a:spLocks noGrp="1"/>
          </p:cNvSpPr>
          <p:nvPr>
            <p:ph idx="1"/>
          </p:nvPr>
        </p:nvSpPr>
        <p:spPr/>
        <p:txBody>
          <a:bodyPr>
            <a:normAutofit fontScale="92500"/>
          </a:bodyPr>
          <a:lstStyle/>
          <a:p>
            <a:r>
              <a:rPr lang="es-MX" dirty="0" smtClean="0"/>
              <a:t>100 f</a:t>
            </a:r>
            <a:r>
              <a:rPr lang="es-MX" dirty="0"/>
              <a:t>)  En  las  últimas  décadas,  vemos  con  preocupación,  por  un  lado,  que numerosas personas  pierden  el  sentido  trascendente  de  sus  vidas  y  abandonan  las  prácticas religiosas, y, por otro lado, que un número significativo de católicos está abandonando la Iglesia para pasarse a otros grupos religiosos. </a:t>
            </a:r>
            <a:endParaRPr lang="es-MX" dirty="0" smtClean="0"/>
          </a:p>
          <a:p>
            <a:r>
              <a:rPr lang="es-MX" dirty="0"/>
              <a:t>225. Según nuestra experiencia pastoral,  muchas veces, la gente sincera que sale de nuestra  Iglesia  no  lo  hace  por  lo  que  los  grupos  “no  católicos”  creen,  sino, fundamentalmente, por lo que ellos viven; no por razones doctrinales, sino vivenciales; no por motivos estrictamente dogmáticos, sino pastorales; no por problemas teológicos, sino metodológicos de nuestra Iglesia. Esperan encontrar respuestas a sus inquietudes. Buscan,  no sin serios peligros, responder  a algunas aspiraciones que quizás no han encontrado, como debería ser, en la Iglesia. </a:t>
            </a:r>
          </a:p>
        </p:txBody>
      </p:sp>
      <p:pic>
        <p:nvPicPr>
          <p:cNvPr id="4" name="Picture 3">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8807" y="5877272"/>
            <a:ext cx="778222" cy="807232"/>
          </a:xfrm>
          <a:prstGeom prst="rect">
            <a:avLst/>
          </a:prstGeom>
        </p:spPr>
      </p:pic>
    </p:spTree>
    <p:extLst>
      <p:ext uri="{BB962C8B-B14F-4D97-AF65-F5344CB8AC3E}">
        <p14:creationId xmlns:p14="http://schemas.microsoft.com/office/powerpoint/2010/main" val="2685990868"/>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MX"/>
          </a:p>
        </p:txBody>
      </p:sp>
      <p:sp>
        <p:nvSpPr>
          <p:cNvPr id="3" name="Content Placeholder 2"/>
          <p:cNvSpPr>
            <a:spLocks noGrp="1"/>
          </p:cNvSpPr>
          <p:nvPr>
            <p:ph idx="1"/>
          </p:nvPr>
        </p:nvSpPr>
        <p:spPr/>
        <p:txBody>
          <a:bodyPr>
            <a:normAutofit fontScale="55000" lnSpcReduction="20000"/>
          </a:bodyPr>
          <a:lstStyle/>
          <a:p>
            <a:r>
              <a:rPr lang="es-MX" dirty="0"/>
              <a:t>Actividad</a:t>
            </a:r>
          </a:p>
          <a:p>
            <a:r>
              <a:rPr lang="es-MX" dirty="0"/>
              <a:t>Reunidos en grupos de 4 o 5 integrantes. Leer el siguiente pasaje del Doc. De Aparecida:</a:t>
            </a:r>
          </a:p>
          <a:p>
            <a:endParaRPr lang="es-MX" dirty="0"/>
          </a:p>
          <a:p>
            <a:r>
              <a:rPr lang="es-MX" dirty="0"/>
              <a:t>226. Hemos de reforzar en nuestra Iglesia cuatro ejes: </a:t>
            </a:r>
          </a:p>
          <a:p>
            <a:endParaRPr lang="es-MX" dirty="0"/>
          </a:p>
          <a:p>
            <a:r>
              <a:rPr lang="es-MX" dirty="0"/>
              <a:t>a) La experiencia religiosa. En nuestra Iglesia debemos ofrecer a todos nuestros fieles un “encuentro personal con Jesucristo”, una experiencia religiosa profunda e intensa, un anuncio </a:t>
            </a:r>
            <a:r>
              <a:rPr lang="es-MX" dirty="0" err="1"/>
              <a:t>kerigmático</a:t>
            </a:r>
            <a:r>
              <a:rPr lang="es-MX" dirty="0"/>
              <a:t> y el  testimonio personal  de los evangelizadores, que lleve a una conversión personal y a un cambio de vida integral. </a:t>
            </a:r>
          </a:p>
          <a:p>
            <a:endParaRPr lang="es-MX" dirty="0"/>
          </a:p>
          <a:p>
            <a:r>
              <a:rPr lang="es-MX" dirty="0"/>
              <a:t>b)  La vivencia comunitaria.  Nuestros fieles buscan comunidades cristianas, en donde sean acogidos fraternalmente y se sientan valorados, visibles y eclesialmente incluidos. Es necesario que nuestros fieles se sientan realmente miembros de una comunidad eclesial  y  corresponsables  en  su  desarrollo.  Eso  permitirá  un mayor  compromiso  y entrega en y por la Iglesia. </a:t>
            </a:r>
          </a:p>
          <a:p>
            <a:endParaRPr lang="es-MX" dirty="0"/>
          </a:p>
          <a:p>
            <a:r>
              <a:rPr lang="es-MX" dirty="0"/>
              <a:t>c)  La  formación  bíblico-doctrinal.  Junto  con  una  fuerte  experiencia  religiosa  y  una destacada  convivencia  comunitaria,  nuestros  fieles  necesitan  profundizar  el conocimiento de la Palabra de Dios y los contenidos de la fe, ya que es la única manera de  madurar  su  experiencia  religiosa.  En  este  camino,  acentuadamente  vivencial  y comunitario, la formación doctrinal  no se experimenta como un conocimiento teórico y frío,  sino como una herramienta fundamental  y necesaria en el  crecimiento espiritual, personal y comunitario. </a:t>
            </a:r>
          </a:p>
          <a:p>
            <a:endParaRPr lang="es-MX" dirty="0"/>
          </a:p>
          <a:p>
            <a:r>
              <a:rPr lang="es-MX" dirty="0"/>
              <a:t>d) El compromiso misionero de toda la comunidad. Ella sale al encuentro de los alejados, se interesa por su situación, a fin de </a:t>
            </a:r>
            <a:r>
              <a:rPr lang="es-MX" dirty="0" err="1"/>
              <a:t>reencantarlos</a:t>
            </a:r>
            <a:r>
              <a:rPr lang="es-MX" dirty="0"/>
              <a:t> con la Iglesia e invitarlos a volver a ella. </a:t>
            </a:r>
          </a:p>
          <a:p>
            <a:endParaRPr lang="es-MX" dirty="0"/>
          </a:p>
          <a:p>
            <a:endParaRPr lang="es-MX" dirty="0"/>
          </a:p>
          <a:p>
            <a:r>
              <a:rPr lang="es-MX" dirty="0"/>
              <a:t>1.- Con base en lo que se ha expuesto discutir acerca de estos puntos y elaborar un conjunto de propuestas de cómo puede llevarse esto a la práctica en su Diócesis, parroquias y comunidades.</a:t>
            </a:r>
          </a:p>
          <a:p>
            <a:r>
              <a:rPr lang="es-MX" dirty="0"/>
              <a:t>Debe haber propuestas para cada punto y/o agregar otros “ejes”.</a:t>
            </a:r>
          </a:p>
          <a:p>
            <a:r>
              <a:rPr lang="es-MX"/>
              <a:t>2.- Se presentarán en plenario y se discutirán.</a:t>
            </a:r>
          </a:p>
          <a:p>
            <a:endParaRPr lang="es-MX" dirty="0"/>
          </a:p>
        </p:txBody>
      </p:sp>
    </p:spTree>
    <p:extLst>
      <p:ext uri="{BB962C8B-B14F-4D97-AF65-F5344CB8AC3E}">
        <p14:creationId xmlns:p14="http://schemas.microsoft.com/office/powerpoint/2010/main" val="678358797"/>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Compuesto">
  <a:themeElements>
    <a:clrScheme name="Brío">
      <a:dk1>
        <a:sysClr val="windowText" lastClr="000000"/>
      </a:dk1>
      <a:lt1>
        <a:sysClr val="window" lastClr="FFFFFF"/>
      </a:lt1>
      <a:dk2>
        <a:srgbClr xmlns:mc="http://schemas.openxmlformats.org/markup-compatibility/2006" xmlns:a14="http://schemas.microsoft.com/office/drawing/2010/main" val="666666" mc:Ignorable=""/>
      </a:dk2>
      <a:lt2>
        <a:srgbClr xmlns:mc="http://schemas.openxmlformats.org/markup-compatibility/2006" xmlns:a14="http://schemas.microsoft.com/office/drawing/2010/main" val="D2D2D2" mc:Ignorable=""/>
      </a:lt2>
      <a:accent1>
        <a:srgbClr xmlns:mc="http://schemas.openxmlformats.org/markup-compatibility/2006" xmlns:a14="http://schemas.microsoft.com/office/drawing/2010/main" val="FF388C" mc:Ignorable=""/>
      </a:accent1>
      <a:accent2>
        <a:srgbClr xmlns:mc="http://schemas.openxmlformats.org/markup-compatibility/2006" xmlns:a14="http://schemas.microsoft.com/office/drawing/2010/main" val="E40059" mc:Ignorable=""/>
      </a:accent2>
      <a:accent3>
        <a:srgbClr xmlns:mc="http://schemas.openxmlformats.org/markup-compatibility/2006" xmlns:a14="http://schemas.microsoft.com/office/drawing/2010/main" val="9C007F" mc:Ignorable=""/>
      </a:accent3>
      <a:accent4>
        <a:srgbClr xmlns:mc="http://schemas.openxmlformats.org/markup-compatibility/2006" xmlns:a14="http://schemas.microsoft.com/office/drawing/2010/main" val="68007F" mc:Ignorable=""/>
      </a:accent4>
      <a:accent5>
        <a:srgbClr xmlns:mc="http://schemas.openxmlformats.org/markup-compatibility/2006" xmlns:a14="http://schemas.microsoft.com/office/drawing/2010/main" val="005BD3" mc:Ignorable=""/>
      </a:accent5>
      <a:accent6>
        <a:srgbClr xmlns:mc="http://schemas.openxmlformats.org/markup-compatibility/2006" xmlns:a14="http://schemas.microsoft.com/office/drawing/2010/main" val="00349E" mc:Ignorable=""/>
      </a:accent6>
      <a:hlink>
        <a:srgbClr xmlns:mc="http://schemas.openxmlformats.org/markup-compatibility/2006" xmlns:a14="http://schemas.microsoft.com/office/drawing/2010/main" val="17BBFD" mc:Ignorable=""/>
      </a:hlink>
      <a:folHlink>
        <a:srgbClr xmlns:mc="http://schemas.openxmlformats.org/markup-compatibility/2006" xmlns:a14="http://schemas.microsoft.com/office/drawing/2010/main" val="FF79C2" mc:Ignorable=""/>
      </a:folHlink>
    </a:clrScheme>
    <a:fontScheme name="Compuesto">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uesto">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2.xml><?xml version="1.0" encoding="utf-8"?>
<a:theme xmlns:a="http://schemas.openxmlformats.org/drawingml/2006/main" name="Adyacencia">
  <a:themeElements>
    <a:clrScheme name="Escala de grises">
      <a:dk1>
        <a:sysClr val="windowText" lastClr="000000"/>
      </a:dk1>
      <a:lt1>
        <a:sysClr val="window" lastClr="FFFFFF"/>
      </a:lt1>
      <a:dk2>
        <a:srgbClr xmlns:mc="http://schemas.openxmlformats.org/markup-compatibility/2006" xmlns:a14="http://schemas.microsoft.com/office/drawing/2010/main" val="000000" mc:Ignorable=""/>
      </a:dk2>
      <a:lt2>
        <a:srgbClr xmlns:mc="http://schemas.openxmlformats.org/markup-compatibility/2006" xmlns:a14="http://schemas.microsoft.com/office/drawing/2010/main" val="F8F8F8" mc:Ignorable=""/>
      </a:lt2>
      <a:accent1>
        <a:srgbClr xmlns:mc="http://schemas.openxmlformats.org/markup-compatibility/2006" xmlns:a14="http://schemas.microsoft.com/office/drawing/2010/main" val="DDDDDD" mc:Ignorable=""/>
      </a:accent1>
      <a:accent2>
        <a:srgbClr xmlns:mc="http://schemas.openxmlformats.org/markup-compatibility/2006" xmlns:a14="http://schemas.microsoft.com/office/drawing/2010/main" val="B2B2B2" mc:Ignorable=""/>
      </a:accent2>
      <a:accent3>
        <a:srgbClr xmlns:mc="http://schemas.openxmlformats.org/markup-compatibility/2006" xmlns:a14="http://schemas.microsoft.com/office/drawing/2010/main" val="969696" mc:Ignorable=""/>
      </a:accent3>
      <a:accent4>
        <a:srgbClr xmlns:mc="http://schemas.openxmlformats.org/markup-compatibility/2006" xmlns:a14="http://schemas.microsoft.com/office/drawing/2010/main" val="808080" mc:Ignorable=""/>
      </a:accent4>
      <a:accent5>
        <a:srgbClr xmlns:mc="http://schemas.openxmlformats.org/markup-compatibility/2006" xmlns:a14="http://schemas.microsoft.com/office/drawing/2010/main" val="5F5F5F" mc:Ignorable=""/>
      </a:accent5>
      <a:accent6>
        <a:srgbClr xmlns:mc="http://schemas.openxmlformats.org/markup-compatibility/2006" xmlns:a14="http://schemas.microsoft.com/office/drawing/2010/main" val="4D4D4D" mc:Ignorable=""/>
      </a:accent6>
      <a:hlink>
        <a:srgbClr xmlns:mc="http://schemas.openxmlformats.org/markup-compatibility/2006" xmlns:a14="http://schemas.microsoft.com/office/drawing/2010/main" val="5F5F5F" mc:Ignorable=""/>
      </a:hlink>
      <a:folHlink>
        <a:srgbClr xmlns:mc="http://schemas.openxmlformats.org/markup-compatibility/2006" xmlns:a14="http://schemas.microsoft.com/office/drawing/2010/main" val="919191" mc:Ignorable=""/>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yacencia">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xmlns:mc="http://schemas.openxmlformats.org/markup-compatibility/2006" xmlns:a14="http://schemas.microsoft.com/office/drawing/2010/main" val="000000" mc:Ignorable="">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1049</TotalTime>
  <Words>5306</Words>
  <Application>Microsoft Office PowerPoint</Application>
  <PresentationFormat>Presentación en pantalla (4:3)</PresentationFormat>
  <Paragraphs>242</Paragraphs>
  <Slides>51</Slides>
  <Notes>0</Notes>
  <HiddenSlides>0</HiddenSlides>
  <MMClips>0</MMClips>
  <ScaleCrop>false</ScaleCrop>
  <HeadingPairs>
    <vt:vector size="4" baseType="variant">
      <vt:variant>
        <vt:lpstr>Tema</vt:lpstr>
      </vt:variant>
      <vt:variant>
        <vt:i4>2</vt:i4>
      </vt:variant>
      <vt:variant>
        <vt:lpstr>Títulos de diapositiva</vt:lpstr>
      </vt:variant>
      <vt:variant>
        <vt:i4>51</vt:i4>
      </vt:variant>
    </vt:vector>
  </HeadingPairs>
  <TitlesOfParts>
    <vt:vector size="53" baseType="lpstr">
      <vt:lpstr>Compuesto</vt:lpstr>
      <vt:lpstr>Adyacencia</vt:lpstr>
      <vt:lpstr>Diplomado de Actualización Teológico Pastoral  </vt:lpstr>
      <vt:lpstr>Nos interpelan más que nunca</vt:lpstr>
      <vt:lpstr>Presentación de PowerPoint</vt:lpstr>
      <vt:lpstr>Crisis de las Instituciones</vt:lpstr>
      <vt:lpstr>Reflejo de una tendencia</vt:lpstr>
      <vt:lpstr>Transición en el tipo de creyente</vt:lpstr>
      <vt:lpstr>Presentación de PowerPoint</vt:lpstr>
      <vt:lpstr>Sacramento de Salvación</vt:lpstr>
      <vt:lpstr>Iglesia: sacramento de salvación 1</vt:lpstr>
      <vt:lpstr>Iglesia: sacramento de salvación 1</vt:lpstr>
      <vt:lpstr>Iglesia: sacramento de salvación 2</vt:lpstr>
      <vt:lpstr>Iglesia: sacramento de salvación 3</vt:lpstr>
      <vt:lpstr>Confianza de los mexicanos en sus instituciones 2010</vt:lpstr>
      <vt:lpstr>Presentación de PowerPoint</vt:lpstr>
      <vt:lpstr>Presentación de PowerPoint</vt:lpstr>
      <vt:lpstr>Iglesia Comunión</vt:lpstr>
      <vt:lpstr>Dialéctica de la Iglesia</vt:lpstr>
      <vt:lpstr>Sinodalidad = servicios complementarios</vt:lpstr>
      <vt:lpstr>Palabras de Benedicto XVI a los sacerdotes</vt:lpstr>
      <vt:lpstr>LG comunidad: Orden 1</vt:lpstr>
      <vt:lpstr>Presentación de PowerPoint</vt:lpstr>
      <vt:lpstr>LG comunidad: Orden 2</vt:lpstr>
      <vt:lpstr>LG comunidad: Orden 2</vt:lpstr>
      <vt:lpstr>LG comunidad: laicado 1</vt:lpstr>
      <vt:lpstr>Dialéctica de la Iglesia</vt:lpstr>
      <vt:lpstr>Paradojas</vt:lpstr>
      <vt:lpstr>Uno de los «misterios» de la Iglesia</vt:lpstr>
      <vt:lpstr>Iglesia sacramento para…</vt:lpstr>
      <vt:lpstr>Presentación de PowerPoint</vt:lpstr>
      <vt:lpstr>Situación de la Iglesia en AL según Aparecida 99</vt:lpstr>
      <vt:lpstr>Situación de la Iglesia en AL según Aparecida 99</vt:lpstr>
      <vt:lpstr>Situación de la Iglesia en AL según Aparecida 100</vt:lpstr>
      <vt:lpstr>Situación de la Iglesia en AL según Aparecida 100</vt:lpstr>
      <vt:lpstr>Pablo VI al Concilio</vt:lpstr>
      <vt:lpstr>Una eclesiología de la mano de Aparecida</vt:lpstr>
      <vt:lpstr>1.- Misión</vt:lpstr>
      <vt:lpstr>2.- Encarnarse = inculturarse</vt:lpstr>
      <vt:lpstr>3.- Conversión es mutua</vt:lpstr>
      <vt:lpstr>4.- Misión centrada en la persona</vt:lpstr>
      <vt:lpstr>5. Iniciación Mistagogica</vt:lpstr>
      <vt:lpstr>6. Nuevos métodos para una Nueva Evangelización</vt:lpstr>
      <vt:lpstr>6. Nuevos métodos para una Nueva Evangelización</vt:lpstr>
      <vt:lpstr>Misión secular</vt:lpstr>
      <vt:lpstr>7. Dónde se realiza la formación?</vt:lpstr>
      <vt:lpstr>8. Comunidad de comunidades</vt:lpstr>
      <vt:lpstr>Presentación de PowerPoint</vt:lpstr>
      <vt:lpstr>9. Pastoral urbana</vt:lpstr>
      <vt:lpstr>Aparecida 286</vt:lpstr>
      <vt:lpstr>Aparecida 287</vt:lpstr>
      <vt:lpstr>Aparecida 100 y 225</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Diplomado de Actualización Teológico Pastoral</dc:title>
  <dc:creator>js</dc:creator>
  <cp:lastModifiedBy>js</cp:lastModifiedBy>
  <cp:revision>43</cp:revision>
  <cp:lastPrinted>2011-06-30T13:33:40Z</cp:lastPrinted>
  <dcterms:created xsi:type="dcterms:W3CDTF">2011-06-25T23:10:29Z</dcterms:created>
  <dcterms:modified xsi:type="dcterms:W3CDTF">2011-06-30T13:36:11Z</dcterms:modified>
</cp:coreProperties>
</file>