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9144000" cy="6858000"/>
  <p:defaultTextStyle>
    <a:defPPr>
      <a:defRPr lang="en-US"/>
    </a:defPPr>
    <a:lvl1pPr marL="0" lvl="0" algn="l" rtl="0">
      <a:defRPr lang="en-US" sz="1800">
        <a:solidFill>
          <a:schemeClr val="tx1"/>
        </a:solidFill>
        <a:latin typeface="+mn-lt"/>
      </a:defRPr>
    </a:lvl1pPr>
    <a:lvl2pPr marL="457200" lvl="1" algn="l" rtl="0">
      <a:defRPr lang="en-US" sz="1800">
        <a:solidFill>
          <a:schemeClr val="tx1"/>
        </a:solidFill>
        <a:latin typeface="+mn-lt"/>
      </a:defRPr>
    </a:lvl2pPr>
    <a:lvl3pPr marL="914400" lvl="2" algn="l" rtl="0">
      <a:defRPr lang="en-US" sz="1800">
        <a:solidFill>
          <a:schemeClr val="tx1"/>
        </a:solidFill>
        <a:latin typeface="+mn-lt"/>
      </a:defRPr>
    </a:lvl3pPr>
    <a:lvl4pPr marL="1371600" lvl="3" algn="l" rtl="0">
      <a:defRPr lang="en-US" sz="1800">
        <a:solidFill>
          <a:schemeClr val="tx1"/>
        </a:solidFill>
        <a:latin typeface="+mn-lt"/>
      </a:defRPr>
    </a:lvl4pPr>
    <a:lvl5pPr marL="1828800" lvl="4" algn="l" rtl="0">
      <a:defRPr lang="en-US" sz="1800">
        <a:solidFill>
          <a:schemeClr val="tx1"/>
        </a:solidFill>
        <a:latin typeface="+mn-lt"/>
      </a:defRPr>
    </a:lvl5pPr>
    <a:lvl6pPr marL="2286000" lvl="5" algn="l" rtl="0">
      <a:defRPr lang="en-US" sz="1800">
        <a:solidFill>
          <a:schemeClr val="tx1"/>
        </a:solidFill>
        <a:latin typeface="+mn-lt"/>
      </a:defRPr>
    </a:lvl6pPr>
    <a:lvl7pPr marL="2743200" lvl="6" algn="l" rtl="0">
      <a:defRPr lang="en-US" sz="1800">
        <a:solidFill>
          <a:schemeClr val="tx1"/>
        </a:solidFill>
        <a:latin typeface="+mn-lt"/>
      </a:defRPr>
    </a:lvl7pPr>
    <a:lvl8pPr marL="3200400" lvl="7" algn="l" rtl="0">
      <a:defRPr lang="en-US" sz="1800">
        <a:solidFill>
          <a:schemeClr val="tx1"/>
        </a:solidFill>
        <a:latin typeface="+mn-lt"/>
      </a:defRPr>
    </a:lvl8pPr>
    <a:lvl9pPr marL="3657600" lvl="8" algn="l" rtl="0">
      <a:defRPr lang="en-US" sz="1800">
        <a:solidFill>
          <a:schemeClr val="tx1"/>
        </a:solidFill>
        <a:latin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2AA8885-4F07-4B64-AA47-42045D5D5C78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804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sz="1200"/>
              <a:t>Las religiones en México, 2010</a:t>
            </a:r>
          </a:p>
        </c:rich>
      </c:tx>
      <c:layout>
        <c:manualLayout>
          <c:xMode val="edge"/>
          <c:yMode val="edge"/>
          <c:x val="5.0352860678565876E-2"/>
          <c:y val="0.87443541102077726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-9.6881932528291401E-2"/>
                  <c:y val="0.2828465268628063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9690206748596348"/>
                  <c:y val="0.170994900079435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21335865348806959"/>
                  <c:y val="0.1077305421612054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9.7309043090591255E-2"/>
                  <c:y val="-4.705715644343558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0.35659482228672534"/>
                  <c:y val="8.60958697864792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Hoja1!$E$2:$E$11</c:f>
              <c:strCache>
                <c:ptCount val="10"/>
                <c:pt idx="0">
                  <c:v>Católica </c:v>
                </c:pt>
                <c:pt idx="1">
                  <c:v>Otras cristianas y evangélicas</c:v>
                </c:pt>
                <c:pt idx="2">
                  <c:v>Sin religión </c:v>
                </c:pt>
                <c:pt idx="3">
                  <c:v>No especificado </c:v>
                </c:pt>
                <c:pt idx="4">
                  <c:v>Pentecostal </c:v>
                </c:pt>
                <c:pt idx="5">
                  <c:v>Testigos de Jehová </c:v>
                </c:pt>
                <c:pt idx="6">
                  <c:v>Protestante histórica o reformada</c:v>
                </c:pt>
                <c:pt idx="7">
                  <c:v>Adventistas del Séptimo Día </c:v>
                </c:pt>
                <c:pt idx="8">
                  <c:v>Presbiteriana </c:v>
                </c:pt>
                <c:pt idx="9">
                  <c:v>Mormones</c:v>
                </c:pt>
              </c:strCache>
            </c:strRef>
          </c:cat>
          <c:val>
            <c:numRef>
              <c:f>Hoja1!$F$2:$F$11</c:f>
              <c:numCache>
                <c:formatCode>General</c:formatCode>
                <c:ptCount val="10"/>
                <c:pt idx="0">
                  <c:v>92924489</c:v>
                </c:pt>
                <c:pt idx="1">
                  <c:v>5595116</c:v>
                </c:pt>
                <c:pt idx="2">
                  <c:v>5262546</c:v>
                </c:pt>
                <c:pt idx="3">
                  <c:v>3052509</c:v>
                </c:pt>
                <c:pt idx="4">
                  <c:v>1782021</c:v>
                </c:pt>
                <c:pt idx="5">
                  <c:v>1561086</c:v>
                </c:pt>
                <c:pt idx="6">
                  <c:v>820744</c:v>
                </c:pt>
                <c:pt idx="7">
                  <c:v>661878</c:v>
                </c:pt>
                <c:pt idx="8">
                  <c:v>437690</c:v>
                </c:pt>
                <c:pt idx="9">
                  <c:v>314932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21208-2A8E-4F3B-A7ED-F6A4FEDE95DB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B0741-0365-4C62-BEDE-2DDCAF473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23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01" y="2441448"/>
            <a:ext cx="8688997" cy="1078992"/>
          </a:xfrm>
        </p:spPr>
        <p:txBody>
          <a:bodyPr vert="horz"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520439"/>
            <a:ext cx="8686800" cy="905256"/>
          </a:xfrm>
          <a:ln>
            <a:noFill/>
          </a:ln>
        </p:spPr>
        <p:txBody>
          <a:bodyPr vert="horz" rtlCol="0" anchor="ctr"/>
          <a:lstStyle>
            <a:lvl1pPr marL="0" lvl="0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CD7799D4-59E7-4027-960B-0402426BDA97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84" y="237859"/>
            <a:ext cx="8683673" cy="745486"/>
          </a:xfrm>
        </p:spPr>
        <p:txBody>
          <a:bodyPr vert="horz"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1ACFF003-5DD1-4374-AECA-EA91DAFA9471}" type="slidenum">
              <a:rPr lang="en-US"/>
              <a:t>‹#›</a:t>
            </a:fld>
            <a:endParaRPr lang="en-US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vert="horz" rtlCol="0" anchor="ctr">
            <a:normAutofit/>
          </a:bodyPr>
          <a:lstStyle>
            <a:lvl1pPr lvl="0" algn="l">
              <a:defRPr lang="en-US"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vert="horz" rtlCol="0" anchor="b"/>
          <a:lstStyle>
            <a:lvl1pPr marL="0" lvl="0" indent="0">
              <a:buNone/>
              <a:defRPr lang="en-US" sz="20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lang="en-U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lang="en-U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378E03D2-33F2-4B85-9A0B-3FB283430C6C}" type="slidenum">
              <a:rPr lang="en-US"/>
              <a:t>‹#›</a:t>
            </a:fld>
            <a:endParaRPr lang="en-US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84" y="237859"/>
            <a:ext cx="8683673" cy="745486"/>
          </a:xfrm>
        </p:spPr>
        <p:txBody>
          <a:bodyPr vert="horz"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2738"/>
            <a:ext cx="4038600" cy="4525962"/>
          </a:xfrm>
        </p:spPr>
        <p:txBody>
          <a:bodyPr vert="horz" rtlCol="0"/>
          <a:lstStyle>
            <a:lvl1pPr lvl="0">
              <a:defRPr lang="en-US" sz="2800"/>
            </a:lvl1pPr>
            <a:lvl2pPr lvl="1">
              <a:defRPr lang="en-US" sz="2400"/>
            </a:lvl2pPr>
            <a:lvl3pPr lvl="2">
              <a:defRPr lang="en-US" sz="2000"/>
            </a:lvl3pPr>
            <a:lvl4pPr lvl="3">
              <a:defRPr lang="en-US" sz="1800"/>
            </a:lvl4pPr>
            <a:lvl5pPr lvl="4">
              <a:defRPr lang="en-US" sz="1800"/>
            </a:lvl5pPr>
            <a:lvl6pPr lvl="5">
              <a:defRPr lang="en-US" sz="1800"/>
            </a:lvl6pPr>
            <a:lvl7pPr lvl="6">
              <a:defRPr lang="en-US" sz="1800"/>
            </a:lvl7pPr>
            <a:lvl8pPr lvl="7">
              <a:defRPr lang="en-US" sz="1800"/>
            </a:lvl8pPr>
            <a:lvl9pPr lvl="8">
              <a:defRPr lang="en-US"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4648200" y="1222738"/>
            <a:ext cx="4038600" cy="4525962"/>
          </a:xfrm>
        </p:spPr>
        <p:txBody>
          <a:bodyPr vert="horz" rtlCol="0"/>
          <a:lstStyle>
            <a:lvl1pPr lvl="0">
              <a:defRPr lang="en-US" sz="2800"/>
            </a:lvl1pPr>
            <a:lvl2pPr lvl="1">
              <a:defRPr lang="en-US" sz="2400"/>
            </a:lvl2pPr>
            <a:lvl3pPr lvl="2">
              <a:defRPr lang="en-US" sz="2000"/>
            </a:lvl3pPr>
            <a:lvl4pPr lvl="3">
              <a:defRPr lang="en-US" sz="1800"/>
            </a:lvl4pPr>
            <a:lvl5pPr lvl="4">
              <a:defRPr lang="en-US" sz="1800"/>
            </a:lvl5pPr>
            <a:lvl6pPr lvl="5">
              <a:defRPr lang="en-US" sz="1800"/>
            </a:lvl6pPr>
            <a:lvl7pPr lvl="6">
              <a:defRPr lang="en-US" sz="1800"/>
            </a:lvl7pPr>
            <a:lvl8pPr lvl="7">
              <a:defRPr lang="en-US" sz="1800"/>
            </a:lvl8pPr>
            <a:lvl9pPr lvl="8">
              <a:defRPr lang="en-US"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1AB3EBB7-9D6C-4519-9D59-558185D4D509}" type="slidenum">
              <a:rPr lang="en-US"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84" y="237859"/>
            <a:ext cx="8683673" cy="745486"/>
          </a:xfrm>
        </p:spPr>
        <p:txBody>
          <a:bodyPr vert="horz" rtlCol="0"/>
          <a:lstStyle>
            <a:lvl1pPr lvl="0">
              <a:defRPr lang="en-US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5395"/>
            <a:ext cx="4040187" cy="639762"/>
          </a:xfrm>
        </p:spPr>
        <p:txBody>
          <a:bodyPr vert="horz" rtlCol="0" anchor="b"/>
          <a:lstStyle>
            <a:lvl1pPr marL="0" lvl="0" indent="0">
              <a:buNone/>
              <a:defRPr lang="en-US" sz="2400" b="1"/>
            </a:lvl1pPr>
            <a:lvl2pPr marL="457200" lvl="1" indent="0">
              <a:buNone/>
              <a:defRPr lang="en-US" sz="2000" b="1"/>
            </a:lvl2pPr>
            <a:lvl3pPr marL="914400" lvl="2" indent="0">
              <a:buNone/>
              <a:defRPr lang="en-US" sz="1800" b="1"/>
            </a:lvl3pPr>
            <a:lvl4pPr marL="1371600" lvl="3" indent="0">
              <a:buNone/>
              <a:defRPr lang="en-US" sz="1600" b="1"/>
            </a:lvl4pPr>
            <a:lvl5pPr marL="1828800" lvl="4" indent="0">
              <a:buNone/>
              <a:defRPr lang="en-US" sz="1600" b="1"/>
            </a:lvl5pPr>
            <a:lvl6pPr marL="2286000" lvl="5" indent="0">
              <a:buNone/>
              <a:defRPr lang="en-US" sz="1600" b="1"/>
            </a:lvl6pPr>
            <a:lvl7pPr marL="2743200" lvl="6" indent="0">
              <a:buNone/>
              <a:defRPr lang="en-US" sz="1600" b="1"/>
            </a:lvl7pPr>
            <a:lvl8pPr marL="3200400" lvl="7" indent="0">
              <a:buNone/>
              <a:defRPr lang="en-US" sz="1600" b="1"/>
            </a:lvl8pPr>
            <a:lvl9pPr marL="3657600" lvl="8" indent="0">
              <a:buNone/>
              <a:defRPr lang="en-US"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457200" y="1835160"/>
            <a:ext cx="4040187" cy="3951288"/>
          </a:xfrm>
        </p:spPr>
        <p:txBody>
          <a:bodyPr vert="horz" rtlCol="0"/>
          <a:lstStyle>
            <a:lvl1pPr lvl="0">
              <a:defRPr lang="en-US" sz="2400"/>
            </a:lvl1pPr>
            <a:lvl2pPr lvl="1">
              <a:defRPr lang="en-US" sz="2000"/>
            </a:lvl2pPr>
            <a:lvl3pPr lvl="2">
              <a:defRPr lang="en-US" sz="1800"/>
            </a:lvl3pPr>
            <a:lvl4pPr lvl="3">
              <a:defRPr lang="en-US" sz="1600"/>
            </a:lvl4pPr>
            <a:lvl5pPr lvl="4">
              <a:defRPr lang="en-US" sz="1600"/>
            </a:lvl5pPr>
            <a:lvl6pPr lvl="5">
              <a:defRPr lang="en-US" sz="1600"/>
            </a:lvl6pPr>
            <a:lvl7pPr lvl="6">
              <a:defRPr lang="en-US" sz="1600"/>
            </a:lvl7pPr>
            <a:lvl8pPr lvl="7">
              <a:defRPr lang="en-US" sz="1600"/>
            </a:lvl8pPr>
            <a:lvl9pPr lvl="8">
              <a:defRPr lang="en-US"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4645025" y="1195395"/>
            <a:ext cx="4041774" cy="639762"/>
          </a:xfrm>
        </p:spPr>
        <p:txBody>
          <a:bodyPr vert="horz" rtlCol="0" anchor="b"/>
          <a:lstStyle>
            <a:lvl1pPr marL="0" lvl="0" indent="0">
              <a:buNone/>
              <a:defRPr lang="en-US" sz="2400" b="1"/>
            </a:lvl1pPr>
            <a:lvl2pPr marL="457200" lvl="1" indent="0">
              <a:buNone/>
              <a:defRPr lang="en-US" sz="2000" b="1"/>
            </a:lvl2pPr>
            <a:lvl3pPr marL="914400" lvl="2" indent="0">
              <a:buNone/>
              <a:defRPr lang="en-US" sz="1800" b="1"/>
            </a:lvl3pPr>
            <a:lvl4pPr marL="1371600" lvl="3" indent="0">
              <a:buNone/>
              <a:defRPr lang="en-US" sz="1600" b="1"/>
            </a:lvl4pPr>
            <a:lvl5pPr marL="1828800" lvl="4" indent="0">
              <a:buNone/>
              <a:defRPr lang="en-US" sz="1600" b="1"/>
            </a:lvl5pPr>
            <a:lvl6pPr marL="2286000" lvl="5" indent="0">
              <a:buNone/>
              <a:defRPr lang="en-US" sz="1600" b="1"/>
            </a:lvl6pPr>
            <a:lvl7pPr marL="2743200" lvl="6" indent="0">
              <a:buNone/>
              <a:defRPr lang="en-US" sz="1600" b="1"/>
            </a:lvl7pPr>
            <a:lvl8pPr marL="3200400" lvl="7" indent="0">
              <a:buNone/>
              <a:defRPr lang="en-US" sz="1600" b="1"/>
            </a:lvl8pPr>
            <a:lvl9pPr marL="3657600" lvl="8" indent="0">
              <a:buNone/>
              <a:defRPr lang="en-US"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/>
          </p:nvPr>
        </p:nvSpPr>
        <p:spPr>
          <a:xfrm>
            <a:off x="4645025" y="1835160"/>
            <a:ext cx="4041774" cy="3951288"/>
          </a:xfrm>
        </p:spPr>
        <p:txBody>
          <a:bodyPr vert="horz" rtlCol="0"/>
          <a:lstStyle>
            <a:lvl1pPr lvl="0">
              <a:defRPr lang="en-US" sz="2400"/>
            </a:lvl1pPr>
            <a:lvl2pPr lvl="1">
              <a:defRPr lang="en-US" sz="2000"/>
            </a:lvl2pPr>
            <a:lvl3pPr lvl="2">
              <a:defRPr lang="en-US" sz="1800"/>
            </a:lvl3pPr>
            <a:lvl4pPr lvl="3">
              <a:defRPr lang="en-US" sz="1600"/>
            </a:lvl4pPr>
            <a:lvl5pPr lvl="4">
              <a:defRPr lang="en-US" sz="1600"/>
            </a:lvl5pPr>
            <a:lvl6pPr lvl="5">
              <a:defRPr lang="en-US" sz="1600"/>
            </a:lvl6pPr>
            <a:lvl7pPr lvl="6">
              <a:defRPr lang="en-US" sz="1600"/>
            </a:lvl7pPr>
            <a:lvl8pPr lvl="7">
              <a:defRPr lang="en-US" sz="1600"/>
            </a:lvl8pPr>
            <a:lvl9pPr lvl="8">
              <a:defRPr lang="en-US"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5D2C5E10-9D82-47E5-87D0-7024DABC32A3}" type="slidenum">
              <a:rPr lang="en-US"/>
              <a:t>‹#›</a:t>
            </a:fld>
            <a:endParaRPr lang="en-US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84" y="237446"/>
            <a:ext cx="8683673" cy="745486"/>
          </a:xfrm>
        </p:spPr>
        <p:txBody>
          <a:bodyPr vert="horz"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0CD443A7-AB2F-409B-A5AF-4DEEC66DE2ED}" type="slidenum">
              <a:rPr lang="en-US"/>
              <a:t>‹#›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4F26CB3E-DC6E-4D8D-BBFA-C28B9621B6DD}" type="slidenum">
              <a:rPr lang="en-US"/>
              <a:t>‹#›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4034"/>
            <a:ext cx="3008313" cy="1162050"/>
          </a:xfrm>
        </p:spPr>
        <p:txBody>
          <a:bodyPr vert="horz" rtlCol="0" anchor="ctr"/>
          <a:lstStyle>
            <a:lvl1pPr lvl="0" algn="l">
              <a:defRPr lang="en-US"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2795" y="424642"/>
            <a:ext cx="5111749" cy="5701518"/>
          </a:xfr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585337"/>
            <a:ext cx="3008313" cy="4540825"/>
          </a:xfrm>
        </p:spPr>
        <p:txBody>
          <a:bodyPr vert="horz" rtlCol="0"/>
          <a:lstStyle>
            <a:lvl1pPr marL="0" lvl="0" indent="0">
              <a:buNone/>
              <a:defRPr lang="en-US" sz="1400"/>
            </a:lvl1pPr>
            <a:lvl2pPr marL="457200" lvl="1" indent="0">
              <a:buNone/>
              <a:defRPr lang="en-US" sz="1200"/>
            </a:lvl2pPr>
            <a:lvl3pPr marL="914400" lvl="2" indent="0">
              <a:buNone/>
              <a:defRPr lang="en-US" sz="1000"/>
            </a:lvl3pPr>
            <a:lvl4pPr marL="1371600" lvl="3" indent="0">
              <a:buNone/>
              <a:defRPr lang="en-US" sz="900"/>
            </a:lvl4pPr>
            <a:lvl5pPr marL="1828800" lvl="4" indent="0">
              <a:buNone/>
              <a:defRPr lang="en-US" sz="900"/>
            </a:lvl5pPr>
            <a:lvl6pPr marL="2286000" lvl="5" indent="0">
              <a:buNone/>
              <a:defRPr lang="en-US" sz="900"/>
            </a:lvl6pPr>
            <a:lvl7pPr marL="2743200" lvl="6" indent="0">
              <a:buNone/>
              <a:defRPr lang="en-US" sz="900"/>
            </a:lvl7pPr>
            <a:lvl8pPr marL="3200400" lvl="7" indent="0">
              <a:buNone/>
              <a:defRPr lang="en-US" sz="900"/>
            </a:lvl8pPr>
            <a:lvl9pPr marL="3657600" lvl="8" indent="0">
              <a:buNone/>
              <a:defRPr lang="en-US"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FA4CFFF8-0F36-42A9-8AA3-BE2115314171}" type="slidenum">
              <a:rPr lang="en-US"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vert="horz" rtlCol="0" anchor="b"/>
          <a:lstStyle>
            <a:lvl1pPr lvl="0" algn="l">
              <a:defRPr lang="en-US"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rtlCol="0"/>
          <a:lstStyle>
            <a:lvl1pPr marL="0" lvl="0" indent="0">
              <a:buNone/>
              <a:defRPr lang="en-US" sz="3200"/>
            </a:lvl1pPr>
            <a:lvl2pPr marL="457200" lvl="1" indent="0">
              <a:buNone/>
              <a:defRPr lang="en-US" sz="2800"/>
            </a:lvl2pPr>
            <a:lvl3pPr marL="914400" lvl="2" indent="0">
              <a:buNone/>
              <a:defRPr lang="en-US" sz="2400"/>
            </a:lvl3pPr>
            <a:lvl4pPr marL="1371600" lvl="3" indent="0">
              <a:buNone/>
              <a:defRPr lang="en-US" sz="2000"/>
            </a:lvl4pPr>
            <a:lvl5pPr marL="1828800" lvl="4" indent="0">
              <a:buNone/>
              <a:defRPr lang="en-US" sz="2000"/>
            </a:lvl5pPr>
            <a:lvl6pPr marL="2286000" lvl="5" indent="0">
              <a:buNone/>
              <a:defRPr lang="en-US" sz="2000"/>
            </a:lvl6pPr>
            <a:lvl7pPr marL="2743200" lvl="6" indent="0">
              <a:buNone/>
              <a:defRPr lang="en-US" sz="2000"/>
            </a:lvl7pPr>
            <a:lvl8pPr marL="3200400" lvl="7" indent="0">
              <a:buNone/>
              <a:defRPr lang="en-US" sz="2000"/>
            </a:lvl8pPr>
            <a:lvl9pPr marL="3657600" lvl="8" indent="0">
              <a:buNone/>
              <a:defRPr lang="en-US"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792288" y="5367337"/>
            <a:ext cx="5486400" cy="804862"/>
          </a:xfrm>
        </p:spPr>
        <p:txBody>
          <a:bodyPr vert="horz" rtlCol="0"/>
          <a:lstStyle>
            <a:lvl1pPr marL="0" lvl="0" indent="0">
              <a:buNone/>
              <a:defRPr lang="en-US" sz="1400"/>
            </a:lvl1pPr>
            <a:lvl2pPr marL="457200" lvl="1" indent="0">
              <a:buNone/>
              <a:defRPr lang="en-US" sz="1200"/>
            </a:lvl2pPr>
            <a:lvl3pPr marL="914400" lvl="2" indent="0">
              <a:buNone/>
              <a:defRPr lang="en-US" sz="1000"/>
            </a:lvl3pPr>
            <a:lvl4pPr marL="1371600" lvl="3" indent="0">
              <a:buNone/>
              <a:defRPr lang="en-US" sz="900"/>
            </a:lvl4pPr>
            <a:lvl5pPr marL="1828800" lvl="4" indent="0">
              <a:buNone/>
              <a:defRPr lang="en-US" sz="900"/>
            </a:lvl5pPr>
            <a:lvl6pPr marL="2286000" lvl="5" indent="0">
              <a:buNone/>
              <a:defRPr lang="en-US" sz="900"/>
            </a:lvl6pPr>
            <a:lvl7pPr marL="2743200" lvl="6" indent="0">
              <a:buNone/>
              <a:defRPr lang="en-US" sz="900"/>
            </a:lvl7pPr>
            <a:lvl8pPr marL="3200400" lvl="7" indent="0">
              <a:buNone/>
              <a:defRPr lang="en-US" sz="900"/>
            </a:lvl8pPr>
            <a:lvl9pPr marL="3657600" lvl="8" indent="0">
              <a:buNone/>
              <a:defRPr lang="en-US"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0931B437-3ACE-4505-8FBF-5504813DDC54}" type="slidenum">
              <a:rPr lang="en-US"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/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221B363C-ADF4-4BDB-BABB-8A38E036124F}" type="slidenum">
              <a:rPr lang="en-US"/>
              <a:t>‹#›</a:t>
            </a:fld>
            <a:endParaRPr lang="en-US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/>
          </p:nvPr>
        </p:nvSpPr>
        <p:spPr>
          <a:xfrm>
            <a:off x="6629400" y="415207"/>
            <a:ext cx="2057400" cy="5710954"/>
          </a:xfrm>
        </p:spPr>
        <p:txBody>
          <a:bodyPr vert="horz"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>
          <a:xfrm>
            <a:off x="457200" y="434079"/>
            <a:ext cx="6019800" cy="5692081"/>
          </a:xfr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/>
              <a:t>Date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FE725641-73D0-4316-A3F2-9E34D7ACE73B}" type="slidenum">
              <a:rPr lang="en-US"/>
              <a:t>‹#›</a:t>
            </a:fld>
            <a:endParaRPr lang="en-US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slideMaster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881" y="217099"/>
            <a:ext cx="8683673" cy="745486"/>
          </a:xfrm>
          <a:prstGeom prst="round2SameRect">
            <a:avLst/>
          </a:prstGeom>
          <a:solidFill>
            <a:schemeClr val="tx2">
              <a:alpha val="70000"/>
            </a:schemeClr>
          </a:solidFill>
          <a:ln w="9525" cap="flat">
            <a:solidFill>
              <a:schemeClr val="accent1">
                <a:alpha val="0"/>
              </a:schemeClr>
            </a:solidFill>
            <a:prstDash val="solid"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2383"/>
            <a:ext cx="8271592" cy="4831504"/>
          </a:xfrm>
          <a:prstGeom prst="rect">
            <a:avLst/>
          </a:prstGeom>
          <a:noFill/>
          <a:ln w="9525">
            <a:solidFill>
              <a:schemeClr val="tx2">
                <a:alpha val="100000"/>
              </a:schemeClr>
            </a:solidFill>
            <a:prstDash val="solid"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070" y="6315074"/>
            <a:ext cx="1129729" cy="361950"/>
          </a:xfrm>
          <a:prstGeom prst="rect">
            <a:avLst/>
          </a:prstGeom>
          <a:noFill/>
          <a:ln w="0" cap="flat">
            <a:solidFill>
              <a:schemeClr val="tx2">
                <a:alpha val="60000"/>
              </a:schemeClr>
            </a:solidFill>
            <a:prstDash val="solid"/>
          </a:ln>
        </p:spPr>
        <p:txBody>
          <a:bodyPr vert="horz" lIns="91440" tIns="45720" rIns="91440" bIns="45720" rtlCol="0" anchor="ctr"/>
          <a:lstStyle>
            <a:lvl1pPr lvl="0" algn="l">
              <a:defRPr lang="en-US"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3584" y="6299200"/>
            <a:ext cx="632247" cy="365125"/>
          </a:xfrm>
          <a:prstGeom prst="rect">
            <a:avLst/>
          </a:prstGeom>
          <a:noFill/>
          <a:ln w="19050">
            <a:solidFill>
              <a:schemeClr val="tx1">
                <a:alpha val="0"/>
              </a:schemeClr>
            </a:solidFill>
            <a:prstDash val="solid"/>
          </a:ln>
        </p:spPr>
        <p:txBody>
          <a:bodyPr vert="horz" lIns="91440" tIns="45720" rIns="91440" bIns="45720" rtlCol="0" anchor="ctr"/>
          <a:lstStyle>
            <a:lvl1pPr lvl="0" algn="r">
              <a:defRPr 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6F12A-2FB2-47D3-BFFE-87F484C92A6F}" type="slidenum">
              <a:rPr lang="en-US"/>
              <a:t>‹#›</a:t>
            </a:fld>
            <a:endParaRPr lang="en-US"/>
          </a:p>
        </p:txBody>
      </p:sp>
      <p:sp>
        <p:nvSpPr>
          <p:cNvPr id="6" name="Frame 6"/>
          <p:cNvSpPr/>
          <p:nvPr/>
        </p:nvSpPr>
        <p:spPr>
          <a:xfrm>
            <a:off x="0" y="0"/>
            <a:ext cx="9144000" cy="6860359"/>
          </a:xfrm>
          <a:prstGeom prst="frame">
            <a:avLst>
              <a:gd name="adj1" fmla="val 2721"/>
            </a:avLst>
          </a:prstGeom>
          <a:solidFill>
            <a:schemeClr val="tx2">
              <a:alpha val="70000"/>
            </a:schemeClr>
          </a:solidFill>
          <a:ln w="19050">
            <a:noFill/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/>
              <a:t>
							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659036" y="6318504"/>
            <a:ext cx="382592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lvl="0" algn="ctr">
              <a:defRPr lang="en-US"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www.pastoralurbana.info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/>
  <p:txStyles>
    <p:titleStyle>
      <a:lvl1pPr lvl="0" algn="ctr" rtl="0">
        <a:spcBef>
          <a:spcPct val="0"/>
        </a:spcBef>
        <a:buNone/>
        <a:defRPr lang="en-US" sz="4000" b="0">
          <a:solidFill>
            <a:schemeClr val="bg1"/>
          </a:solidFill>
          <a:latin typeface="+mj-lt"/>
        </a:defRPr>
      </a:lvl1pPr>
    </p:titleStyle>
    <p:bodyStyle>
      <a:lvl1pPr marL="342900" lvl="0" indent="-342900" algn="l" rtl="0">
        <a:spcBef>
          <a:spcPct val="20000"/>
        </a:spcBef>
        <a:buFont typeface="Arial"/>
        <a:buChar char="•"/>
        <a:defRPr lang="en-US" sz="2800">
          <a:solidFill>
            <a:schemeClr val="tx1"/>
          </a:solidFill>
          <a:latin typeface="+mn-lt"/>
        </a:defRPr>
      </a:lvl1pPr>
      <a:lvl2pPr marL="742950" lvl="1" indent="-285750" algn="l" rtl="0">
        <a:spcBef>
          <a:spcPct val="20000"/>
        </a:spcBef>
        <a:buFont typeface="Arial"/>
        <a:buChar char="–"/>
        <a:defRPr lang="en-US" sz="2400">
          <a:solidFill>
            <a:schemeClr val="tx1"/>
          </a:solidFill>
          <a:latin typeface="+mn-lt"/>
        </a:defRPr>
      </a:lvl2pPr>
      <a:lvl3pPr marL="1143000" lvl="2" indent="-228600" algn="l" rtl="0">
        <a:spcBef>
          <a:spcPct val="20000"/>
        </a:spcBef>
        <a:buFont typeface="Arial"/>
        <a:buChar char="•"/>
        <a:defRPr lang="en-US" sz="2200">
          <a:solidFill>
            <a:schemeClr val="tx1"/>
          </a:solidFill>
          <a:latin typeface="+mn-lt"/>
        </a:defRPr>
      </a:lvl3pPr>
      <a:lvl4pPr marL="1600200" lvl="3" indent="-228600" algn="l" rtl="0">
        <a:spcBef>
          <a:spcPct val="20000"/>
        </a:spcBef>
        <a:buFont typeface="Arial"/>
        <a:buChar char="–"/>
        <a:defRPr lang="en-US" sz="2000">
          <a:solidFill>
            <a:schemeClr val="tx1"/>
          </a:solidFill>
          <a:latin typeface="+mn-lt"/>
        </a:defRPr>
      </a:lvl4pPr>
      <a:lvl5pPr marL="2057400" lvl="4" indent="-228600" algn="l" rtl="0">
        <a:spcBef>
          <a:spcPct val="20000"/>
        </a:spcBef>
        <a:buFont typeface="Arial"/>
        <a:buChar char="»"/>
        <a:defRPr lang="en-US" sz="2000">
          <a:solidFill>
            <a:schemeClr val="tx1"/>
          </a:solidFill>
          <a:latin typeface="+mn-lt"/>
        </a:defRPr>
      </a:lvl5pPr>
      <a:lvl6pPr marL="2514600" lvl="5" indent="-228600" algn="l" rtl="0">
        <a:spcBef>
          <a:spcPct val="20000"/>
        </a:spcBef>
        <a:buFont typeface="Arial"/>
        <a:buChar char="•"/>
        <a:defRPr lang="en-US" sz="2000">
          <a:solidFill>
            <a:schemeClr val="tx1"/>
          </a:solidFill>
          <a:latin typeface="+mn-lt"/>
        </a:defRPr>
      </a:lvl6pPr>
      <a:lvl7pPr marL="2971800" lvl="6" indent="-228600" algn="l" rtl="0">
        <a:spcBef>
          <a:spcPct val="20000"/>
        </a:spcBef>
        <a:buFont typeface="Arial"/>
        <a:buChar char="•"/>
        <a:defRPr lang="en-US" sz="2000">
          <a:solidFill>
            <a:schemeClr val="tx1"/>
          </a:solidFill>
          <a:latin typeface="+mn-lt"/>
        </a:defRPr>
      </a:lvl7pPr>
      <a:lvl8pPr marL="3429000" lvl="7" indent="-228600" algn="l" rtl="0">
        <a:spcBef>
          <a:spcPct val="20000"/>
        </a:spcBef>
        <a:buFont typeface="Arial"/>
        <a:buChar char="•"/>
        <a:defRPr lang="en-US" sz="2000">
          <a:solidFill>
            <a:schemeClr val="tx1"/>
          </a:solidFill>
          <a:latin typeface="+mn-lt"/>
        </a:defRPr>
      </a:lvl8pPr>
      <a:lvl9pPr marL="3886200" lvl="8" indent="-228600" algn="l" rtl="0">
        <a:spcBef>
          <a:spcPct val="20000"/>
        </a:spcBef>
        <a:buFont typeface="Arial"/>
        <a:buChar char="•"/>
        <a:defRPr lang="en-US" sz="200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>
          <a:solidFill>
            <a:schemeClr val="tx1"/>
          </a:solidFill>
          <a:latin typeface="+mn-lt"/>
        </a:defRPr>
      </a:lvl1pPr>
      <a:lvl2pPr marL="457200" lvl="1" algn="l" rtl="0">
        <a:defRPr lang="en-US" sz="1800">
          <a:solidFill>
            <a:schemeClr val="tx1"/>
          </a:solidFill>
          <a:latin typeface="+mn-lt"/>
        </a:defRPr>
      </a:lvl2pPr>
      <a:lvl3pPr marL="914400" lvl="2" algn="l" rtl="0">
        <a:defRPr lang="en-US" sz="1800">
          <a:solidFill>
            <a:schemeClr val="tx1"/>
          </a:solidFill>
          <a:latin typeface="+mn-lt"/>
        </a:defRPr>
      </a:lvl3pPr>
      <a:lvl4pPr marL="1371600" lvl="3" algn="l" rtl="0">
        <a:defRPr lang="en-US" sz="1800">
          <a:solidFill>
            <a:schemeClr val="tx1"/>
          </a:solidFill>
          <a:latin typeface="+mn-lt"/>
        </a:defRPr>
      </a:lvl4pPr>
      <a:lvl5pPr marL="1828800" lvl="4" algn="l" rtl="0">
        <a:defRPr lang="en-US" sz="1800">
          <a:solidFill>
            <a:schemeClr val="tx1"/>
          </a:solidFill>
          <a:latin typeface="+mn-lt"/>
        </a:defRPr>
      </a:lvl5pPr>
      <a:lvl6pPr marL="2286000" lvl="5" algn="l" rtl="0">
        <a:defRPr lang="en-US" sz="1800">
          <a:solidFill>
            <a:schemeClr val="tx1"/>
          </a:solidFill>
          <a:latin typeface="+mn-lt"/>
        </a:defRPr>
      </a:lvl6pPr>
      <a:lvl7pPr marL="2743200" lvl="6" algn="l" rtl="0">
        <a:defRPr lang="en-US" sz="1800">
          <a:solidFill>
            <a:schemeClr val="tx1"/>
          </a:solidFill>
          <a:latin typeface="+mn-lt"/>
        </a:defRPr>
      </a:lvl7pPr>
      <a:lvl8pPr marL="3200400" lvl="7" algn="l" rtl="0">
        <a:defRPr lang="en-US" sz="1800">
          <a:solidFill>
            <a:schemeClr val="tx1"/>
          </a:solidFill>
          <a:latin typeface="+mn-lt"/>
        </a:defRPr>
      </a:lvl8pPr>
      <a:lvl9pPr marL="3657600" lvl="8" algn="l" rtl="0">
        <a:defRPr lang="en-US" sz="18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http://prelaturademoyobamba.files.wordpress.com/2010/01/pastorr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bmp"/><Relationship Id="rId2" Type="http://schemas.openxmlformats.org/officeDocument/2006/relationships/image" Target="http://4.bp.blogspot.com/_P3fYJ0uxnwU/St3F7Tc3pPI/AAAAAAAABJc/Et-G73byNrg/s400/Lambs%2520at%2520the%2520bucket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http://www.sanpablo.org.mx/fotos_art/img_43993298.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http://www.zitec.es/wp/wp-content/uploads/2011/02/Gesti%C3%B3n-personas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http://lacomunidad.elpais.com/blogfiles/sibyllanetcom/6a00d83451ed6e69e200e550a8c7c28834-640wi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http://www.trecebits.com/wp-content/uploads/2009/07/redes_sociales2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://www.monografias.com/trabajos65/uso-juego-estrategia-educativa/uso-juego-estrategia-educativa_image001.jpg" TargetMode="External"/><Relationship Id="rId2" Type="http://schemas.openxmlformats.org/officeDocument/2006/relationships/image" Target="http://2.bp.blogspot.com/_VLs55c44eB0/TU9nvoCk5yI/AAAAAAAAAAQ/8YtjmSeooP4/s320/estrategias-marketing-siglo-xxi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sz="2800"/>
              <a:t>La Nueva Evangelización de </a:t>
            </a:r>
          </a:p>
          <a:p>
            <a:r>
              <a:rPr lang="en-US" sz="2800"/>
              <a:t>la Ciudad de México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rtlCol="0"/>
          <a:lstStyle/>
          <a:p>
            <a:r>
              <a:rPr lang="en-US" sz="2400" b="1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Mtro. Jesús Antonio Serrano Sánchez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5912" y="399425"/>
            <a:ext cx="6647588" cy="385160"/>
          </a:xfrm>
          <a:prstGeom prst="rect">
            <a:avLst/>
          </a:prstGeom>
        </p:spPr>
        <p:txBody>
          <a:bodyPr vert="horz" lIns="95250" tIns="47625" rIns="95250" bIns="47625" rtlCol="0">
            <a:spAutoFit/>
          </a:bodyPr>
          <a:lstStyle/>
          <a:p>
            <a:r>
              <a:rPr lang="en-US" sz="1400" b="1"/>
              <a:t>Universidad Católica Lumen Gentium</a:t>
            </a:r>
          </a:p>
          <a:p>
            <a:r>
              <a:rPr lang="en-US" sz="1400" b="1"/>
              <a:t>Instituto Superior de Estudios Eclesiástic</a:t>
            </a:r>
            <a:r>
              <a:rPr lang="en-US" b="1"/>
              <a:t>os</a:t>
            </a:r>
          </a:p>
          <a:p>
            <a:endParaRPr lang="en-US" b="1"/>
          </a:p>
          <a:p>
            <a:r>
              <a:rPr lang="en-US" sz="2400" b="1"/>
              <a:t>Maestría en Pastoral Urbana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BD055BAD-767F-456A-8CC2-181967F4C997}" type="slidenum">
              <a:rPr lang="en-US"/>
              <a:t>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Cristo es Pastor eterno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>
            <a:off x="1566862" y="1285875"/>
            <a:ext cx="6010274" cy="428625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7EDCA442-341F-4BD1-B58C-EA0001D0F394}" type="slidenum">
              <a:rPr lang="en-US"/>
              <a:t>2</a:t>
            </a:fld>
            <a:endParaRPr lang="en-US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sz="2400" b="1"/>
              <a:t>Las ovejas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9276" y="2139781"/>
            <a:ext cx="4249516" cy="3824105"/>
          </a:xfrm>
        </p:spPr>
        <p:txBody>
          <a:bodyPr vert="horz" rtlCol="0"/>
          <a:lstStyle/>
          <a:p>
            <a:r>
              <a:rPr lang="en-US"/>
              <a:t>no son eternas, </a:t>
            </a:r>
          </a:p>
          <a:p>
            <a:r>
              <a:rPr lang="en-US"/>
              <a:t>ni son tan dóciles</a:t>
            </a:r>
          </a:p>
          <a:p>
            <a:r>
              <a:rPr lang="en-US"/>
              <a:t>ni son iguales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¿Qué significa esto?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>
            <a:off x="271039" y="3683545"/>
            <a:ext cx="3909262" cy="29319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33" y="1007294"/>
            <a:ext cx="3932138" cy="260733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453D12B4-BB17-41F6-8BF8-70952CB07C81}" type="slidenum">
              <a:rPr lang="en-US"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Mt 14,13-21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2383"/>
            <a:ext cx="6090532" cy="4831504"/>
          </a:xfrm>
        </p:spPr>
        <p:txBody>
          <a:bodyPr vert="horz" rtlCol="0">
            <a:normAutofit lnSpcReduction="10000"/>
          </a:bodyPr>
          <a:lstStyle/>
          <a:p>
            <a:pPr marL="0" indent="0">
              <a:buNone/>
            </a:pPr>
            <a:r>
              <a:rPr lang="en-US" sz="1400"/>
              <a:t>En aquel tiempo, al enterarse Jesús de la muerte de Juan, el Bautista, se marchó de allí en una barca, a un sitio tranquilo y apartado. Al saberlo la gente, lo siguió por tierra desde los pueblos.
Al desembarcar, vio Jesús la muchedumbre, sintió compasión de ellos porque los vio como ovejas sin pastor</a:t>
            </a:r>
          </a:p>
          <a:p>
            <a:pPr marL="0" indent="0">
              <a:buNone/>
            </a:pPr>
            <a:r>
              <a:rPr lang="en-US" sz="1400"/>
              <a:t> y curó a los enfermos. Como se hizo tarde, se acercaron los discípulos a decirle:
—”Estamos en despoblado y es muy tarde, despide a la multitud para que vayan a los poblados y compren algo de comer.”
Jesús les replicó:
—”No hace falta que vayan, denles ustedes de comer.”
Ellos le replicaron:
—”No tenemos aquí más que cinco panes y dos peces.”
Les dijo:
—”Tráiganmelos.”
Mandó a la gente que se recostara en la hierba y, tomando los cinco panes y los dos peces, alzó la mirada al cielo, pronunció la bendición, partió los panes y se los dio a los discípulos; los discípulos se los dieron a la gente. Comieron todos hasta quedar satisfechos y recogieron doce canastos llenos de sobras. Comieron unos cinco mil hombres, sin contar mujeres y niños.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C24DAA38-D0E9-497B-BCAE-159078E56AC2}" type="slidenum">
              <a:rPr lang="en-US"/>
              <a:t>4</a:t>
            </a:fld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sz="2400"/>
              <a:t>¿Qué significa </a:t>
            </a:r>
            <a:r>
              <a:rPr lang="en-US" sz="2400" i="1"/>
              <a:t>denles ustedes de comer</a:t>
            </a:r>
            <a:r>
              <a:rPr lang="en-US" sz="240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65" y="1132383"/>
            <a:ext cx="8271592" cy="4831504"/>
          </a:xfrm>
        </p:spPr>
        <p:txBody>
          <a:bodyPr vert="horz" rtlCol="0"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>
            <a:off x="870475" y="1077405"/>
            <a:ext cx="7160838" cy="5447352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943C8B88-6D65-4818-B036-24F34A306FED}" type="slidenum">
              <a:rPr lang="en-US"/>
              <a:t>5</a:t>
            </a:fld>
            <a:endParaRPr lang="en-US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691965"/>
              </p:ext>
            </p:extLst>
          </p:nvPr>
        </p:nvGraphicFramePr>
        <p:xfrm>
          <a:off x="23149" y="228600"/>
          <a:ext cx="3746500" cy="2687701"/>
        </p:xfrm>
        <a:graphic>
          <a:graphicData uri="http://schemas.openxmlformats.org/drawingml/2006/table">
            <a:tbl>
              <a:tblPr firstRow="1" firstCol="1" bandRow="1"/>
              <a:tblGrid>
                <a:gridCol w="1981200"/>
                <a:gridCol w="10033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Religión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Población 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Porcentaje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Católica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92924489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Otras cristianas y evangélicas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5595116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Sin religión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5262546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especificado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3052509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Pentecostal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1782021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Testigos de Jehová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1561086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Protestante histórica o reformada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820744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Adventistas del Séptimo Día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661878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Presbiteriana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437690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Mormones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314932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75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112413011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003-5DD1-4374-AECA-EA91DAFA9471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www.pastoralurbana.info</a:t>
            </a:r>
            <a:endParaRPr lang="en-US"/>
          </a:p>
        </p:txBody>
      </p:sp>
      <p:graphicFrame>
        <p:nvGraphicFramePr>
          <p:cNvPr id="7" name="Gráfico 1"/>
          <p:cNvGraphicFramePr/>
          <p:nvPr>
            <p:extLst>
              <p:ext uri="{D42A27DB-BD31-4B8C-83A1-F6EECF244321}">
                <p14:modId xmlns:p14="http://schemas.microsoft.com/office/powerpoint/2010/main" val="104128906"/>
              </p:ext>
            </p:extLst>
          </p:nvPr>
        </p:nvGraphicFramePr>
        <p:xfrm>
          <a:off x="2971800" y="2971800"/>
          <a:ext cx="5612130" cy="3669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3476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¿A qué retos nos enfrentamos en la misión permanente?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www.pastoralurbana.info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799D4-59E7-4027-960B-0402426BDA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9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Vicios de la Misión Permanente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/>
          <a:lstStyle/>
          <a:p>
            <a:pPr marL="0" indent="0">
              <a:buNone/>
            </a:pPr>
            <a:r>
              <a:rPr lang="en-US"/>
              <a:t>1.- Aunque una insistencia de nuestros obispos y sacerdotes es prepararnos para la MP, en la práctica sigue realizandose sin una preparación adecuada. </a:t>
            </a:r>
            <a:r>
              <a:rPr lang="en-US" b="1"/>
              <a:t>¿En qué debemos prepararnos?</a:t>
            </a:r>
          </a:p>
          <a:p>
            <a:pPr marL="0" indent="0">
              <a:buNone/>
            </a:pPr>
            <a:endParaRPr lang="en-US" b="1"/>
          </a:p>
          <a:p>
            <a:pPr marL="342900" indent="-342900"/>
            <a:r>
              <a:rPr lang="en-US" b="0"/>
              <a:t>Doctrina, moral y sacramentos? </a:t>
            </a:r>
          </a:p>
          <a:p>
            <a:pPr marL="342900" indent="-342900"/>
            <a:r>
              <a:rPr lang="en-US" b="0"/>
              <a:t>Sagrada Escritura?</a:t>
            </a:r>
          </a:p>
          <a:p>
            <a:pPr marL="342900" indent="-342900"/>
            <a:r>
              <a:rPr lang="en-US" b="0"/>
              <a:t>Kerygma?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A6BF098D-75E6-4B69-A8CE-2CD2B484ED21}" type="slidenum">
              <a:rPr lang="en-US"/>
              <a:t>8</a:t>
            </a:fld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Vicios de la Misión Permanente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7950" y="1132383"/>
            <a:ext cx="4320841" cy="4831504"/>
          </a:xfrm>
        </p:spPr>
        <p:txBody>
          <a:bodyPr vert="horz" rtlCol="0">
            <a:normAutofit lnSpcReduction="10000"/>
          </a:bodyPr>
          <a:lstStyle/>
          <a:p>
            <a:pPr marL="0" indent="0">
              <a:buNone/>
            </a:pPr>
            <a:r>
              <a:rPr lang="en-US"/>
              <a:t>2.- No conoce, ni se interesa realmente por sus destinatarios.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Se está más preocupado de realizar una tarea que de cumplir una misión.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¿Cómo conocer a  los destinatarios?</a:t>
            </a:r>
            <a:endParaRPr lang="en-US" b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24C74297-0B25-4CCD-B006-03F9782262A3}" type="slidenum">
              <a:rPr lang="en-US"/>
              <a:t>9</a:t>
            </a:fld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>
            <a:off x="-77106" y="2052838"/>
            <a:ext cx="4362450" cy="2495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Vicios de la Misión Permanente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947"/>
            <a:ext cx="4050606" cy="4137940"/>
          </a:xfrm>
        </p:spPr>
        <p:txBody>
          <a:bodyPr vert="horz" rtlCol="0"/>
          <a:lstStyle/>
          <a:p>
            <a:pPr marL="0" indent="0">
              <a:buNone/>
            </a:pPr>
            <a:r>
              <a:rPr lang="en-US"/>
              <a:t>3.- Centrada en nosotros y no en los destinatarios. Preocupada de lo que uno quiere decir y no de lo que necesitan escuchar los detinatarios.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342CCCBC-8AB5-4B83-B140-F27C39D77D8E}" type="slidenum">
              <a:rPr lang="en-US"/>
              <a:t>10</a:t>
            </a:fld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 rot="1440000">
            <a:off x="4781185" y="1910170"/>
            <a:ext cx="3931781" cy="3004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Vicios de la Misión Permanente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/>
          <a:lstStyle/>
          <a:p>
            <a:r>
              <a:rPr lang="en-US"/>
              <a:t>4. No estar en sintonía, no hablar el mismo lenguaje. </a:t>
            </a:r>
          </a:p>
          <a:p>
            <a:r>
              <a:rPr lang="en-US"/>
              <a:t>¿Creen estar hablando el mismo lenguaje?</a:t>
            </a:r>
          </a:p>
          <a:p>
            <a:r>
              <a:rPr lang="en-US"/>
              <a:t>¿A qué "mundo" pertenece cada quien?</a:t>
            </a:r>
          </a:p>
          <a:p>
            <a:endParaRPr lang="en-US"/>
          </a:p>
          <a:p>
            <a:pPr algn="r"/>
            <a:r>
              <a:rPr lang="en-US"/>
              <a:t>Valores</a:t>
            </a:r>
          </a:p>
          <a:p>
            <a:pPr algn="r"/>
            <a:r>
              <a:rPr lang="en-US"/>
              <a:t>Generaciones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531211E0-EF0A-45ED-87CB-539F51DD050E}" type="slidenum">
              <a:rPr lang="en-US"/>
              <a:t>11</a:t>
            </a:fld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>
            <a:off x="579328" y="3177562"/>
            <a:ext cx="5153548" cy="3206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/>
              <a:t>Vicios de la Misión Permanente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3739" y="1132383"/>
            <a:ext cx="5425052" cy="4831504"/>
          </a:xfrm>
        </p:spPr>
        <p:txBody>
          <a:bodyPr vert="horz" rtlCol="0"/>
          <a:lstStyle/>
          <a:p>
            <a:pPr marL="0" indent="0">
              <a:buNone/>
            </a:pPr>
            <a:r>
              <a:rPr lang="en-US"/>
              <a:t>5. Carece de sentido programático:</a:t>
            </a:r>
          </a:p>
          <a:p>
            <a:pPr marL="0" indent="0">
              <a:buNone/>
            </a:pPr>
            <a:r>
              <a:rPr lang="en-US"/>
              <a:t>Les falta o están mal planteados:</a:t>
            </a:r>
          </a:p>
          <a:p>
            <a:pPr marL="342900" indent="-342900"/>
            <a:r>
              <a:rPr lang="en-US"/>
              <a:t>Objetivos </a:t>
            </a:r>
          </a:p>
          <a:p>
            <a:pPr marL="342900" indent="-342900"/>
            <a:r>
              <a:rPr lang="en-US"/>
              <a:t>Metas </a:t>
            </a:r>
          </a:p>
          <a:p>
            <a:pPr marL="342900" indent="-342900"/>
            <a:r>
              <a:rPr lang="en-US"/>
              <a:t>Secuencias</a:t>
            </a:r>
          </a:p>
          <a:p>
            <a:pPr marL="342900" indent="-342900"/>
            <a:r>
              <a:rPr lang="en-US"/>
              <a:t>Estrategias:  diferencia y oportunidad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3C4E8B49-8DD2-45FF-A33E-283ED34C1B5A}" type="slidenum">
              <a:rPr lang="en-US"/>
              <a:t>12</a:t>
            </a:fld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link="rId2"/>
          <a:stretch>
            <a:fillRect/>
          </a:stretch>
        </p:blipFill>
        <p:spPr>
          <a:xfrm>
            <a:off x="516763" y="1184753"/>
            <a:ext cx="2505075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link="rId3"/>
          <a:stretch>
            <a:fillRect/>
          </a:stretch>
        </p:blipFill>
        <p:spPr>
          <a:xfrm>
            <a:off x="234863" y="4300288"/>
            <a:ext cx="3021904" cy="2100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84" y="142652"/>
            <a:ext cx="8683673" cy="840692"/>
          </a:xfrm>
        </p:spPr>
        <p:txBody>
          <a:bodyPr vert="horz" rtlCol="0">
            <a:normAutofit fontScale="90000"/>
          </a:bodyPr>
          <a:lstStyle/>
          <a:p>
            <a:r>
              <a:rPr lang="en-US" sz="2400"/>
              <a:t>Ver/Pensar/Actuar </a:t>
            </a:r>
          </a:p>
          <a:p>
            <a:r>
              <a:rPr lang="en-US" sz="2400"/>
              <a:t>como esquema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/>
          <a:lstStyle/>
          <a:p>
            <a:pPr marL="0" indent="0">
              <a:buNone/>
            </a:pPr>
            <a:r>
              <a:rPr lang="en-US" sz="2300" b="1">
                <a:solidFill>
                  <a:schemeClr val="accent6">
                    <a:lumMod val="40000"/>
                  </a:schemeClr>
                </a:solidFill>
              </a:rPr>
              <a:t>VPA</a:t>
            </a:r>
            <a:r>
              <a:rPr lang="en-US" sz="2300">
                <a:solidFill>
                  <a:schemeClr val="accent6">
                    <a:lumMod val="40000"/>
                  </a:schemeClr>
                </a:solidFill>
              </a:rPr>
              <a:t> sigue siendo una línea muy importante para estructurar nuestro trabajo, pero no es en sí un método, sino un esquema metodológico.</a:t>
            </a:r>
          </a:p>
          <a:p>
            <a:endParaRPr lang="en-US" sz="2300">
              <a:solidFill>
                <a:schemeClr val="accent6">
                  <a:lumMod val="40000"/>
                </a:schemeClr>
              </a:solidFill>
            </a:endParaRPr>
          </a:p>
          <a:p>
            <a:r>
              <a:rPr lang="en-US" sz="2300"/>
              <a:t>¿Cómo hay que ver? ¿Qué hay que ver? ¿Qué hay que aprender?</a:t>
            </a:r>
          </a:p>
          <a:p>
            <a:endParaRPr lang="en-US" sz="2300"/>
          </a:p>
          <a:p>
            <a:r>
              <a:rPr lang="en-US" sz="2300"/>
              <a:t>¿En qué vamos a pensar y por qué? Análisis y Crítica.</a:t>
            </a:r>
          </a:p>
          <a:p>
            <a:endParaRPr lang="en-US" sz="2300"/>
          </a:p>
          <a:p>
            <a:r>
              <a:rPr lang="en-US" sz="2300"/>
              <a:t>¿Cómo vamos a organizar y planificar nuestras acciones?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fld id="{31D8E9F2-7169-44E6-8A59-D64EE806B43E}" type="slidenum">
              <a:rPr lang="en-US"/>
              <a:t>13</a:t>
            </a:fld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/>
              <a:t>www.pastoralurbana.info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">
  <a:themeElements>
    <a:clrScheme name="Perceptive">
      <a:dk1>
        <a:srgbClr val="000000"/>
      </a:dk1>
      <a:lt1>
        <a:srgbClr val="FFFFFF"/>
      </a:lt1>
      <a:dk2>
        <a:srgbClr val="3E3D33"/>
      </a:dk2>
      <a:lt2>
        <a:srgbClr val="9EA78D"/>
      </a:lt2>
      <a:accent1>
        <a:srgbClr val="669C46"/>
      </a:accent1>
      <a:accent2>
        <a:srgbClr val="5E5F61"/>
      </a:accent2>
      <a:accent3>
        <a:srgbClr val="469C97"/>
      </a:accent3>
      <a:accent4>
        <a:srgbClr val="696FBD"/>
      </a:accent4>
      <a:accent5>
        <a:srgbClr val="001897"/>
      </a:accent5>
      <a:accent6>
        <a:srgbClr val="F9D1D4"/>
      </a:accent6>
      <a:hlink>
        <a:srgbClr val="FFA500"/>
      </a:hlink>
      <a:folHlink>
        <a:srgbClr val="0D0D0D"/>
      </a:folHlink>
    </a:clrScheme>
    <a:fontScheme name="Classi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Classi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solidFill>
            <a:schemeClr val="phClr">
              <a:shade val="95000"/>
              <a:satMod val="104999"/>
            </a:schemeClr>
          </a:solidFill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gradFill rotWithShape="1">
          <a:gsLst>
            <a:gs pos="6000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16200000" scaled="0"/>
        </a:gradFill>
        <a:blipFill dpi="0" rotWithShape="1">
          <a:blip xmlns:r="http://schemas.openxmlformats.org/officeDocument/2006/relationships" r:embed="rId1">
            <a:duotone>
              <a:schemeClr val="phClr">
                <a:shade val="65000"/>
              </a:schemeClr>
              <a:schemeClr val="phClr">
                <a:tint val="70000"/>
                <a:satMod val="90000"/>
              </a:schemeClr>
            </a:duotone>
          </a:blip>
          <a:tile tx="0" ty="0" sx="100000" sy="100000" algn="tl"/>
        </a:blipFill>
        <a:blipFill dpi="0"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65000"/>
              </a:schemeClr>
            </a:duotone>
          </a:blip>
          <a:tile tx="0" ty="0" sx="100000" sy="100000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ssic">
  <a:themeElements>
    <a:clrScheme name="Perceptive">
      <a:dk1>
        <a:srgbClr val="000000"/>
      </a:dk1>
      <a:lt1>
        <a:srgbClr val="FFFFFF"/>
      </a:lt1>
      <a:dk2>
        <a:srgbClr val="3E3D33"/>
      </a:dk2>
      <a:lt2>
        <a:srgbClr val="9EA78D"/>
      </a:lt2>
      <a:accent1>
        <a:srgbClr val="669C46"/>
      </a:accent1>
      <a:accent2>
        <a:srgbClr val="5E5F61"/>
      </a:accent2>
      <a:accent3>
        <a:srgbClr val="469C97"/>
      </a:accent3>
      <a:accent4>
        <a:srgbClr val="696FBD"/>
      </a:accent4>
      <a:accent5>
        <a:srgbClr val="001897"/>
      </a:accent5>
      <a:accent6>
        <a:srgbClr val="F9D1D4"/>
      </a:accent6>
      <a:hlink>
        <a:srgbClr val="FFA500"/>
      </a:hlink>
      <a:folHlink>
        <a:srgbClr val="0D0D0D"/>
      </a:folHlink>
    </a:clrScheme>
    <a:fontScheme name="Classi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Classi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solidFill>
            <a:schemeClr val="phClr">
              <a:shade val="95000"/>
              <a:satMod val="104999"/>
            </a:schemeClr>
          </a:solidFill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gradFill rotWithShape="1">
          <a:gsLst>
            <a:gs pos="6000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16200000" scaled="0"/>
        </a:gradFill>
        <a:blipFill dpi="0" rotWithShape="1">
          <a:blip xmlns:r="http://schemas.openxmlformats.org/officeDocument/2006/relationships" r:embed="rId1">
            <a:duotone>
              <a:schemeClr val="phClr">
                <a:shade val="65000"/>
              </a:schemeClr>
              <a:schemeClr val="phClr">
                <a:tint val="70000"/>
                <a:satMod val="90000"/>
              </a:schemeClr>
            </a:duotone>
          </a:blip>
          <a:tile tx="0" ty="0" sx="100000" sy="100000" algn="tl"/>
        </a:blipFill>
        <a:blipFill dpi="0"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65000"/>
              </a:schemeClr>
            </a:duotone>
          </a:blip>
          <a:tile tx="0" ty="0" sx="100000" sy="100000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460</Words>
  <Application>Microsoft Office PowerPoint</Application>
  <PresentationFormat>On-screen Show (4:3)</PresentationFormat>
  <Paragraphs>126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Classic</vt:lpstr>
      <vt:lpstr>La Nueva Evangelización de  la Ciudad de México</vt:lpstr>
      <vt:lpstr>Cristo es Pastor eterno</vt:lpstr>
      <vt:lpstr>Las ovejas </vt:lpstr>
      <vt:lpstr>Mt 14,13-21</vt:lpstr>
      <vt:lpstr>¿Qué significa denles ustedes de comer?</vt:lpstr>
      <vt:lpstr>PowerPoint Presentation</vt:lpstr>
      <vt:lpstr>¿A qué retos nos enfrentamos en la misión permanente?</vt:lpstr>
      <vt:lpstr>Vicios de la Misión Permanente</vt:lpstr>
      <vt:lpstr>Vicios de la Misión Permanente</vt:lpstr>
      <vt:lpstr>Vicios de la Misión Permanente</vt:lpstr>
      <vt:lpstr>Vicios de la Misión Permanente</vt:lpstr>
      <vt:lpstr>Vicios de la Misión Permanente</vt:lpstr>
      <vt:lpstr>Ver/Pensar/Actuar  como esquema</vt:lpstr>
    </vt:vector>
  </TitlesOfParts>
  <Company>Zoho Corp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Zoho Show</dc:creator>
  <cp:lastModifiedBy>for example</cp:lastModifiedBy>
  <cp:revision>2</cp:revision>
  <dcterms:created xsi:type="dcterms:W3CDTF">2010-03-09T10:03:29Z</dcterms:created>
  <dcterms:modified xsi:type="dcterms:W3CDTF">2012-05-19T12:21:36Z</dcterms:modified>
</cp:coreProperties>
</file>