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s/comment3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uario" initials="U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1-19T19:22:49.301" idx="4">
    <p:pos x="10" y="10"/>
    <p:text>¡¡¡Me encanta!!!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1-19T19:24:53.434" idx="6">
    <p:pos x="5015" y="85"/>
    <p:text>Éstos, con acento.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1-19T19:25:35.691" idx="7">
    <p:pos x="1419" y="1478"/>
    <p:text>¿Qué sí hay?  Algunas cosas son los retos a trabajar para acercarlos; otras precisamente las que los alejan.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Shape 60"/>
          <p:cNvGrpSpPr/>
          <p:nvPr/>
        </p:nvGrpSpPr>
        <p:grpSpPr>
          <a:xfrm>
            <a:off x="-11" y="1334226"/>
            <a:ext cx="7314320" cy="4116299"/>
            <a:chOff x="-11" y="1378676"/>
            <a:chExt cx="7314320" cy="4116299"/>
          </a:xfrm>
        </p:grpSpPr>
        <p:sp>
          <p:nvSpPr>
            <p:cNvPr id="61" name="Shape 61"/>
            <p:cNvSpPr/>
            <p:nvPr/>
          </p:nvSpPr>
          <p:spPr>
            <a:xfrm flipH="1">
              <a:off x="-11" y="1378676"/>
              <a:ext cx="187800" cy="4116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2" name="Shape 62"/>
            <p:cNvSpPr/>
            <p:nvPr/>
          </p:nvSpPr>
          <p:spPr>
            <a:xfrm flipH="1">
              <a:off x="187809" y="1378676"/>
              <a:ext cx="7126499" cy="41162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3" name="Shape 63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685800" y="3600451"/>
            <a:ext cx="6400799" cy="90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52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Shape 66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67" name="Shape 67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8" name="Shape 68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1pPr>
            <a:lvl2pPr marL="742950" indent="-28575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>
                <a:solidFill>
                  <a:schemeClr val="dk2"/>
                </a:solidFill>
              </a:defRPr>
            </a:lvl2pPr>
            <a:lvl3pPr marL="1143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>
                <a:solidFill>
                  <a:schemeClr val="dk2"/>
                </a:solidFill>
              </a:defRPr>
            </a:lvl3pPr>
            <a:lvl4pPr marL="16002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4pPr>
            <a:lvl5pPr marL="20574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>
                <a:solidFill>
                  <a:schemeClr val="dk2"/>
                </a:solidFill>
              </a:defRPr>
            </a:lvl5pPr>
            <a:lvl6pPr marL="25146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>
                <a:solidFill>
                  <a:schemeClr val="dk2"/>
                </a:solidFill>
              </a:defRPr>
            </a:lvl6pPr>
            <a:lvl7pPr marL="29718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>
                <a:solidFill>
                  <a:schemeClr val="dk2"/>
                </a:solidFill>
              </a:defRPr>
            </a:lvl7pPr>
            <a:lvl8pPr marL="3429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aseline="0">
                <a:solidFill>
                  <a:schemeClr val="dk2"/>
                </a:solidFill>
              </a:defRPr>
            </a:lvl8pPr>
            <a:lvl9pPr marL="38862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aseline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6245" y="1704684"/>
            <a:ext cx="4038599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 sz="1800"/>
            </a:lvl1pPr>
            <a:lvl2pPr rtl="0">
              <a:buNone/>
              <a:defRPr sz="1800"/>
            </a:lvl2pPr>
            <a:lvl3pPr rtl="0">
              <a:buNone/>
              <a:defRPr sz="1800"/>
            </a:lvl3pPr>
            <a:lvl4pPr rtl="0">
              <a:buNone/>
              <a:defRPr sz="1800"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4648200" y="1704684"/>
            <a:ext cx="4038599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 sz="1800"/>
            </a:lvl1pPr>
            <a:lvl2pPr rtl="0">
              <a:buNone/>
              <a:defRPr sz="1800"/>
            </a:lvl2pPr>
            <a:lvl3pPr rtl="0">
              <a:buNone/>
              <a:defRPr sz="1800"/>
            </a:lvl3pPr>
            <a:lvl4pPr rtl="0">
              <a:buNone/>
              <a:defRPr sz="1800"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/>
          </a:p>
        </p:txBody>
      </p:sp>
      <p:grpSp>
        <p:nvGrpSpPr>
          <p:cNvPr id="74" name="Shape 74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75" name="Shape 75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Shape 79"/>
          <p:cNvGrpSpPr/>
          <p:nvPr/>
        </p:nvGrpSpPr>
        <p:grpSpPr>
          <a:xfrm>
            <a:off x="-13" y="-12188"/>
            <a:ext cx="8005727" cy="1612601"/>
            <a:chOff x="-13" y="-12187"/>
            <a:chExt cx="8005727" cy="1161900"/>
          </a:xfrm>
        </p:grpSpPr>
        <p:sp>
          <p:nvSpPr>
            <p:cNvPr id="80" name="Shape 80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buNone/>
              <a:defRPr>
                <a:solidFill>
                  <a:schemeClr val="lt1"/>
                </a:solidFill>
              </a:defRPr>
            </a:lvl1pPr>
            <a:lvl2pPr algn="l" rtl="0">
              <a:buNone/>
              <a:defRPr>
                <a:solidFill>
                  <a:schemeClr val="lt1"/>
                </a:solidFill>
              </a:defRPr>
            </a:lvl2pPr>
            <a:lvl3pPr algn="l" rtl="0">
              <a:buNone/>
              <a:defRPr>
                <a:solidFill>
                  <a:schemeClr val="lt1"/>
                </a:solidFill>
              </a:defRPr>
            </a:lvl3pPr>
            <a:lvl4pPr algn="l" rtl="0">
              <a:buNone/>
              <a:defRPr>
                <a:solidFill>
                  <a:schemeClr val="lt1"/>
                </a:solidFill>
              </a:defRPr>
            </a:lvl4pPr>
            <a:lvl5pPr algn="l" rtl="0">
              <a:buNone/>
              <a:defRPr>
                <a:solidFill>
                  <a:schemeClr val="lt1"/>
                </a:solidFill>
              </a:defRPr>
            </a:lvl5pPr>
            <a:lvl6pPr algn="l" rtl="0">
              <a:buNone/>
              <a:defRPr>
                <a:solidFill>
                  <a:schemeClr val="lt1"/>
                </a:solidFill>
              </a:defRPr>
            </a:lvl6pPr>
            <a:lvl7pPr algn="l" rtl="0">
              <a:buNone/>
              <a:defRPr>
                <a:solidFill>
                  <a:schemeClr val="lt1"/>
                </a:solidFill>
              </a:defRPr>
            </a:lvl7pPr>
            <a:lvl8pPr algn="l" rtl="0">
              <a:buNone/>
              <a:defRPr>
                <a:solidFill>
                  <a:schemeClr val="lt1"/>
                </a:solidFill>
              </a:defRPr>
            </a:lvl8pPr>
            <a:lvl9pPr algn="l" rtl="0"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 flipH="1">
            <a:off x="8964665" y="6165014"/>
            <a:ext cx="187800" cy="695100"/>
          </a:xfrm>
          <a:prstGeom prst="rect">
            <a:avLst/>
          </a:prstGeom>
          <a:solidFill>
            <a:srgbClr val="AB010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 flipH="1">
            <a:off x="3866777" y="6165014"/>
            <a:ext cx="5097900" cy="695100"/>
          </a:xfrm>
          <a:prstGeom prst="rect">
            <a:avLst/>
          </a:prstGeom>
          <a:solidFill>
            <a:srgbClr val="0F243E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866812" y="6165014"/>
            <a:ext cx="5097900" cy="69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1pPr>
            <a:lvl2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2pPr>
            <a:lvl3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3pPr>
            <a:lvl4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4pPr>
            <a:lvl5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5pPr>
            <a:lvl6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6pPr>
            <a:lvl7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7pPr>
            <a:lvl8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8pPr>
            <a:lvl9pPr marL="0" indent="88900" rtl="0"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5"/>
          <p:cNvGrpSpPr/>
          <p:nvPr/>
        </p:nvGrpSpPr>
        <p:grpSpPr>
          <a:xfrm>
            <a:off x="33867" y="-94"/>
            <a:ext cx="3409812" cy="2810236"/>
            <a:chOff x="0" y="1493"/>
            <a:chExt cx="3409812" cy="2810236"/>
          </a:xfrm>
        </p:grpSpPr>
        <p:cxnSp>
          <p:nvCxnSpPr>
            <p:cNvPr id="6" name="Shape 6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Shape 7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Shape 8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Shape 17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Shape 18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Shape 19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Shape 20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Shape 21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Shape 22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Shape 23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Shape 24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Shape 25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Shape 26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Shape 27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Shape 28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Shape 29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Shape 30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794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3" name="Shape 33"/>
          <p:cNvGrpSpPr/>
          <p:nvPr/>
        </p:nvGrpSpPr>
        <p:grpSpPr>
          <a:xfrm rot="10800000">
            <a:off x="5734187" y="4047858"/>
            <a:ext cx="3409812" cy="2810236"/>
            <a:chOff x="0" y="1493"/>
            <a:chExt cx="3409812" cy="2810236"/>
          </a:xfrm>
        </p:grpSpPr>
        <p:cxnSp>
          <p:nvCxnSpPr>
            <p:cNvPr id="34" name="Shape 34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Shape 35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Shape 36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Shape 37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Shape 38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Shape 39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Shape 40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Shape 41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Shape 42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Shape 43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Shape 44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Shape 45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Shape 46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Shape 47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Shape 48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Shape 49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Shape 50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Shape 51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Shape 52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Shape 53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Shape 54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Shape 55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Shape 56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Shape 57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Shape 58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Visión sobre incidencia pública de la Iglesia y la misión evangelizadora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685800" y="3600451"/>
            <a:ext cx="6400799" cy="9005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s"/>
              <a:t>Mtro. Jesús Antonio Serrano Sánchez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Mi punto de vista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3600955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 dirty="0"/>
              <a:t>Alguien en un ámbito</a:t>
            </a:r>
          </a:p>
          <a:p>
            <a:endParaRPr dirty="0"/>
          </a:p>
          <a:p>
            <a:pPr lvl="0" rtl="0">
              <a:buNone/>
            </a:pPr>
            <a:r>
              <a:rPr lang="es" sz="3000" b="1" dirty="0">
                <a:solidFill>
                  <a:srgbClr val="A61C00"/>
                </a:solidFill>
              </a:rPr>
              <a:t>Secular... </a:t>
            </a:r>
          </a:p>
          <a:p>
            <a:endParaRPr dirty="0"/>
          </a:p>
          <a:p>
            <a:pPr lvl="0" rtl="0">
              <a:buNone/>
            </a:pPr>
            <a:r>
              <a:rPr lang="es" sz="3000" dirty="0" smtClean="0"/>
              <a:t>to</a:t>
            </a:r>
            <a:r>
              <a:rPr lang="es" sz="3000" dirty="0" smtClean="0">
                <a:solidFill>
                  <a:schemeClr val="bg2"/>
                </a:solidFill>
              </a:rPr>
              <a:t>m</a:t>
            </a:r>
            <a:r>
              <a:rPr lang="es" sz="3000" dirty="0">
                <a:solidFill>
                  <a:schemeClr val="bg2"/>
                </a:solidFill>
              </a:rPr>
              <a:t>ó</a:t>
            </a:r>
            <a:r>
              <a:rPr lang="es" sz="3000" dirty="0" smtClean="0">
                <a:solidFill>
                  <a:schemeClr val="bg2"/>
                </a:solidFill>
              </a:rPr>
              <a:t> </a:t>
            </a:r>
            <a:r>
              <a:rPr lang="es" sz="3000" dirty="0"/>
              <a:t>esta invitación como dos preguntas:</a:t>
            </a:r>
          </a:p>
          <a:p>
            <a:endParaRPr dirty="0"/>
          </a:p>
          <a:p>
            <a:pPr lvl="0" rtl="0">
              <a:buNone/>
            </a:pPr>
            <a:r>
              <a:rPr lang="es" sz="3000" dirty="0"/>
              <a:t>- ¿A qué me puedo sentir invitado?</a:t>
            </a:r>
          </a:p>
          <a:p>
            <a:endParaRPr dirty="0"/>
          </a:p>
          <a:p>
            <a:pPr>
              <a:buNone/>
            </a:pPr>
            <a:r>
              <a:rPr lang="es" sz="3000" dirty="0"/>
              <a:t>- ¿A qué me están invitando?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 dirty="0"/>
              <a:t>Problema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/>
              <a:t>No hay una auténtica comunicación, ni el interés de entablar un encuentro y un diálogo.</a:t>
            </a:r>
          </a:p>
          <a:p>
            <a:endParaRPr/>
          </a:p>
          <a:p>
            <a:pPr lvl="0" rtl="0">
              <a:buNone/>
            </a:pPr>
            <a:r>
              <a:rPr lang="es" sz="3000"/>
              <a:t>Se enfrentan paradigmas inconmensurables... </a:t>
            </a:r>
          </a:p>
          <a:p>
            <a:endParaRPr/>
          </a:p>
          <a:p>
            <a:pPr lvl="0" rtl="0">
              <a:buNone/>
            </a:pPr>
            <a:r>
              <a:rPr lang="es" sz="3000"/>
              <a:t>Ejemplos, aborto, anticonceptivos, sexualidad liberal...</a:t>
            </a:r>
          </a:p>
          <a:p>
            <a:endParaRPr/>
          </a:p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1) La Misión desde afuera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 sz="3000"/>
              <a:t>La</a:t>
            </a:r>
            <a:r>
              <a:rPr lang="es" sz="3000" i="1"/>
              <a:t> Misión</a:t>
            </a:r>
            <a:r>
              <a:rPr lang="es" sz="3000"/>
              <a:t> vista desde Afuera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2585293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
</a:t>
            </a:r>
            <a:r>
              <a:rPr lang="es" sz="3600" dirty="0">
                <a:solidFill>
                  <a:srgbClr val="000000"/>
                </a:solidFill>
              </a:rPr>
              <a:t>¿Qué objetivo tiene?</a:t>
            </a:r>
          </a:p>
          <a:p>
            <a:endParaRPr sz="3600"/>
          </a:p>
          <a:p>
            <a:pPr lvl="0" rtl="0">
              <a:buNone/>
            </a:pPr>
            <a:r>
              <a:rPr lang="es" sz="3600" dirty="0">
                <a:solidFill>
                  <a:srgbClr val="000000"/>
                </a:solidFill>
              </a:rPr>
              <a:t>¿A quiénes convoca y a qué convoca?</a:t>
            </a:r>
          </a:p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s" sz="3000"/>
              <a:t>La</a:t>
            </a:r>
            <a:r>
              <a:rPr lang="es" sz="3000" i="1"/>
              <a:t> Misión</a:t>
            </a:r>
            <a:r>
              <a:rPr lang="es" sz="3000"/>
              <a:t> vista desde Afuera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Tres objetivos y tres destinatarios:</a:t>
            </a:r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a) Establecer un catolicismo practicante: sacramentos / moral /lealtad parroquial</a:t>
            </a:r>
          </a:p>
          <a:p>
            <a:endParaRPr/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b) Contagiar de valores evangélicos al mundo. Por la caridad, ser testigos sugestivos.</a:t>
            </a:r>
          </a:p>
          <a:p>
            <a:endParaRPr/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c) Dialogar y por lo tanto vencer prejuicios y crear espacios de colaboración.</a:t>
            </a:r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Todo se centra en la a) . Faltan estructuras para hacer b y c.</a:t>
            </a:r>
          </a:p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0" y="978436"/>
            <a:ext cx="7839287" cy="587956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s" sz="3000"/>
              <a:t>La</a:t>
            </a:r>
            <a:r>
              <a:rPr lang="es" sz="3000" i="1"/>
              <a:t> Misión</a:t>
            </a:r>
            <a:r>
              <a:rPr lang="es" sz="3000"/>
              <a:t> vista desde Afuera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
Si quieres convocar a "todos":</a:t>
            </a:r>
          </a:p>
          <a:p>
            <a:endParaRPr/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 </a:t>
            </a:r>
            <a:r>
              <a:rPr lang="es" sz="3000" i="1" dirty="0">
                <a:solidFill>
                  <a:srgbClr val="000000"/>
                </a:solidFill>
              </a:rPr>
              <a:t>¿les vas a decir lo mismo a todos?</a:t>
            </a:r>
          </a:p>
          <a:p>
            <a:endParaRPr/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Todo se centra en la (A): mensaje y estructura . </a:t>
            </a:r>
          </a:p>
          <a:p>
            <a:endParaRPr/>
          </a:p>
          <a:p>
            <a:pPr lvl="0" rtl="0">
              <a:buNone/>
            </a:pPr>
            <a:r>
              <a:rPr lang="es" sz="3000" dirty="0">
                <a:solidFill>
                  <a:srgbClr val="000000"/>
                </a:solidFill>
              </a:rPr>
              <a:t>Faltan estructuras para llegar a (B) y (C).</a:t>
            </a:r>
          </a:p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2. Los </a:t>
            </a:r>
            <a:r>
              <a:rPr lang="es" i="1"/>
              <a:t>Alejamos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Los </a:t>
            </a:r>
            <a:r>
              <a:rPr lang="es" i="1"/>
              <a:t>Alejamos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000" dirty="0"/>
              <a:t>La gente es muy religiosa. Cree y necesita creer...</a:t>
            </a:r>
          </a:p>
          <a:p>
            <a:pPr lvl="0" rtl="0">
              <a:buNone/>
            </a:pPr>
            <a:r>
              <a:rPr lang="es" sz="3000" dirty="0"/>
              <a:t>                  sólo que a su manera </a:t>
            </a:r>
          </a:p>
          <a:p>
            <a:endParaRPr/>
          </a:p>
          <a:p>
            <a:pPr lvl="0" rtl="0">
              <a:buNone/>
            </a:pPr>
            <a:r>
              <a:rPr lang="es" sz="3000" i="1" dirty="0">
                <a:latin typeface="Corsiva"/>
                <a:ea typeface="Corsiva"/>
                <a:cs typeface="Corsiva"/>
                <a:sym typeface="Corsiva"/>
              </a:rPr>
              <a:t>                        "cuando me nace"</a:t>
            </a:r>
          </a:p>
          <a:p>
            <a:endParaRPr/>
          </a:p>
          <a:p>
            <a:pPr lvl="0" rtl="0">
              <a:buNone/>
            </a:pPr>
            <a:r>
              <a:rPr lang="es" sz="3000" dirty="0"/>
              <a:t>Hoy día la gente no espera, ni busca aprobación o conducción para su religiosidad.</a:t>
            </a:r>
          </a:p>
          <a:p>
            <a:pPr lvl="0" rtl="0">
              <a:buNone/>
            </a:pPr>
            <a:r>
              <a:rPr lang="es" sz="3000" dirty="0"/>
              <a:t>Excepcionalmente lo hace; es selectiva. </a:t>
            </a:r>
          </a:p>
          <a:p>
            <a:pPr>
              <a:buNone/>
            </a:pPr>
            <a:r>
              <a:rPr lang="es" sz="3000" dirty="0"/>
              <a:t>Lo necesita (caso divorciados).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425" y="266700"/>
            <a:ext cx="691515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Los </a:t>
            </a:r>
            <a:r>
              <a:rPr lang="es" i="1"/>
              <a:t>Alejamos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600" dirty="0"/>
              <a:t>Mentalidad de conquista. </a:t>
            </a:r>
          </a:p>
          <a:p>
            <a:pPr lvl="0" rtl="0">
              <a:buNone/>
            </a:pPr>
            <a:r>
              <a:rPr lang="es" sz="3600" dirty="0"/>
              <a:t>No hay:</a:t>
            </a:r>
          </a:p>
          <a:p>
            <a:pPr lvl="0" rtl="0">
              <a:buNone/>
            </a:pPr>
            <a:r>
              <a:rPr lang="es" sz="3600" dirty="0"/>
              <a:t>- un mensaje</a:t>
            </a:r>
          </a:p>
          <a:p>
            <a:pPr lvl="0" rtl="0">
              <a:buNone/>
            </a:pPr>
            <a:r>
              <a:rPr lang="es" sz="3600" dirty="0"/>
              <a:t>- un espacio</a:t>
            </a:r>
          </a:p>
          <a:p>
            <a:pPr lvl="0" rtl="0">
              <a:buNone/>
            </a:pPr>
            <a:r>
              <a:rPr lang="es" sz="3600" dirty="0"/>
              <a:t>- una actividad</a:t>
            </a:r>
          </a:p>
          <a:p>
            <a:pPr lvl="0" rtl="0">
              <a:buNone/>
            </a:pPr>
            <a:r>
              <a:rPr lang="es" sz="3600" dirty="0"/>
              <a:t>- una estructura</a:t>
            </a:r>
          </a:p>
          <a:p>
            <a:pPr>
              <a:buNone/>
            </a:pPr>
            <a:r>
              <a:rPr lang="es" sz="3600" dirty="0"/>
              <a:t>pertinente y eficaz para incluirlos (</a:t>
            </a:r>
            <a:r>
              <a:rPr lang="es" sz="3600" b="1" dirty="0"/>
              <a:t>aceptarlos</a:t>
            </a:r>
            <a:r>
              <a:rPr lang="es" sz="3600" dirty="0"/>
              <a:t>) y atenderlos. 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ctrTitle"/>
          </p:nvPr>
        </p:nvSpPr>
        <p:spPr>
          <a:xfrm>
            <a:off x="685800" y="2266575"/>
            <a:ext cx="6400799" cy="1333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es"/>
              <a:t>3. Entender al otro desde él mismo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Entender al otro desde él/ella mismo/a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493508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2800" dirty="0"/>
              <a:t>No es claro dónde están los límites de la aceptación y los puntos de encuentro.</a:t>
            </a:r>
          </a:p>
          <a:p>
            <a:endParaRPr sz="2800"/>
          </a:p>
          <a:p>
            <a:pPr lvl="0" rtl="0">
              <a:buNone/>
            </a:pPr>
            <a:r>
              <a:rPr lang="es" sz="2800" dirty="0"/>
              <a:t>Los que mueve a las personas en su búsqueda religiosa es una emoción.</a:t>
            </a:r>
          </a:p>
          <a:p>
            <a:pPr lvl="0" rtl="0">
              <a:buNone/>
            </a:pPr>
            <a:r>
              <a:rPr lang="es" sz="2800" dirty="0"/>
              <a:t>La emoción no es algo irracional... es otra forma de racionalidad.</a:t>
            </a:r>
          </a:p>
          <a:p>
            <a:endParaRPr sz="2800"/>
          </a:p>
          <a:p>
            <a:pPr lvl="0" rtl="0">
              <a:buNone/>
            </a:pPr>
            <a:r>
              <a:rPr lang="es" sz="2800" dirty="0"/>
              <a:t>Los alejados son los que requieren más amor....</a:t>
            </a:r>
          </a:p>
          <a:p>
            <a:pPr lvl="0" rtl="0">
              <a:buNone/>
            </a:pPr>
            <a:r>
              <a:rPr lang="es" sz="2800" dirty="0"/>
              <a:t>y el amor supone aceptación</a:t>
            </a:r>
            <a:r>
              <a:rPr lang="es" sz="2800" dirty="0" smtClean="0"/>
              <a:t>.</a:t>
            </a:r>
            <a:endParaRPr lang="es" sz="2800" dirty="0"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Entender al otro desde él/ella mismo/a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124176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3200" dirty="0" smtClean="0"/>
              <a:t>Pero </a:t>
            </a:r>
            <a:r>
              <a:rPr lang="es" sz="3200" dirty="0"/>
              <a:t>de hecho no se les acepta. </a:t>
            </a:r>
          </a:p>
          <a:p>
            <a:pPr lvl="0" rtl="0">
              <a:buNone/>
            </a:pPr>
            <a:r>
              <a:rPr lang="es" sz="3200" dirty="0"/>
              <a:t>No se les acepta como son, sino que interesan por lo que deben llegar a ser.</a:t>
            </a:r>
          </a:p>
          <a:p>
            <a:endParaRPr sz="3200"/>
          </a:p>
          <a:p>
            <a:pPr lvl="0" rtl="0">
              <a:buNone/>
            </a:pPr>
            <a:r>
              <a:rPr lang="es" sz="3200" dirty="0"/>
              <a:t>Esta es una actitud de sometimiento y de conquista</a:t>
            </a:r>
            <a:r>
              <a:rPr lang="es" sz="3200" dirty="0" smtClean="0"/>
              <a:t>.</a:t>
            </a:r>
          </a:p>
          <a:p>
            <a:pPr lvl="0" rtl="0">
              <a:buNone/>
            </a:pPr>
            <a:endParaRPr lang="es" sz="3200" dirty="0"/>
          </a:p>
          <a:p>
            <a:pPr lvl="0" rtl="0">
              <a:buNone/>
            </a:pPr>
            <a:r>
              <a:rPr lang="es" sz="3200" dirty="0"/>
              <a:t>Por eso se les aleja. 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499" cy="1351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s"/>
              <a:t>¿Año de la Fe?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33961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s" sz="2400" dirty="0"/>
              <a:t>Números capítulo 14.</a:t>
            </a:r>
          </a:p>
          <a:p>
            <a:endParaRPr dirty="0"/>
          </a:p>
          <a:p>
            <a:pPr lvl="0" rtl="0">
              <a:buNone/>
            </a:pPr>
            <a:r>
              <a:rPr lang="es" sz="2400" dirty="0"/>
              <a:t>La Iglesia se manifiesta impregnada de escepticismo hacia el hombre y la cultura  contemporáneos.</a:t>
            </a:r>
          </a:p>
          <a:p>
            <a:endParaRPr dirty="0"/>
          </a:p>
          <a:p>
            <a:pPr lvl="0" rtl="0">
              <a:buNone/>
            </a:pPr>
            <a:r>
              <a:rPr lang="es" sz="2400" dirty="0"/>
              <a:t>El clero se manifiesta atemorizado y arrinconado, se automargina, porque no tiene fe en su capacidad de incidir socialmente....</a:t>
            </a:r>
          </a:p>
          <a:p>
            <a:pPr lvl="0" rtl="0">
              <a:buNone/>
            </a:pPr>
            <a:r>
              <a:rPr lang="es" sz="2400" i="1" dirty="0">
                <a:solidFill>
                  <a:srgbClr val="CC4125"/>
                </a:solidFill>
              </a:rPr>
              <a:t>Los planes no se cumplen, la gente no llega, no se </a:t>
            </a:r>
            <a:r>
              <a:rPr lang="es" sz="2400" i="1" dirty="0" smtClean="0">
                <a:solidFill>
                  <a:srgbClr val="CC4125"/>
                </a:solidFill>
              </a:rPr>
              <a:t>comprometen; </a:t>
            </a:r>
            <a:r>
              <a:rPr lang="es" sz="2400" i="1" dirty="0">
                <a:solidFill>
                  <a:srgbClr val="CC4125"/>
                </a:solidFill>
              </a:rPr>
              <a:t>los padres no responden....</a:t>
            </a:r>
          </a:p>
          <a:p>
            <a:endParaRPr dirty="0"/>
          </a:p>
          <a:p>
            <a:pPr>
              <a:buNone/>
            </a:pPr>
            <a:r>
              <a:rPr lang="es" sz="2400" dirty="0"/>
              <a:t>Hay que recuperar la fe en nosotros mismos.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501">
      <a:dk1>
        <a:srgbClr val="000000"/>
      </a:dk1>
      <a:lt1>
        <a:srgbClr val="EFEDE2"/>
      </a:lt1>
      <a:dk2>
        <a:srgbClr val="1F497D"/>
      </a:dk2>
      <a:lt2>
        <a:srgbClr val="FDFFFF"/>
      </a:lt2>
      <a:accent1>
        <a:srgbClr val="4F81BD"/>
      </a:accent1>
      <a:accent2>
        <a:srgbClr val="AB0101"/>
      </a:accent2>
      <a:accent3>
        <a:srgbClr val="86B060"/>
      </a:accent3>
      <a:accent4>
        <a:srgbClr val="7760A0"/>
      </a:accent4>
      <a:accent5>
        <a:srgbClr val="739395"/>
      </a:accent5>
      <a:accent6>
        <a:srgbClr val="968B52"/>
      </a:accent6>
      <a:hlink>
        <a:srgbClr val="336699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457</Words>
  <Application>Microsoft Office PowerPoint</Application>
  <PresentationFormat>Presentación en pantalla (4:3)</PresentationFormat>
  <Paragraphs>82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/>
      <vt:lpstr>Visión sobre incidencia pública de la Iglesia y la misión evangelizadora</vt:lpstr>
      <vt:lpstr>Mi punto de vista</vt:lpstr>
      <vt:lpstr>Problema</vt:lpstr>
      <vt:lpstr>1) La Misión desde afuera</vt:lpstr>
      <vt:lpstr>La Misión vista desde Afuera</vt:lpstr>
      <vt:lpstr>La Misión vista desde Afuera</vt:lpstr>
      <vt:lpstr>Diapositiva 7</vt:lpstr>
      <vt:lpstr>La Misión vista desde Afuera</vt:lpstr>
      <vt:lpstr>2. Los Alejamos</vt:lpstr>
      <vt:lpstr>Los Alejamos</vt:lpstr>
      <vt:lpstr>Diapositiva 11</vt:lpstr>
      <vt:lpstr>Los Alejamos</vt:lpstr>
      <vt:lpstr>3. Entender al otro desde él mismo</vt:lpstr>
      <vt:lpstr>Entender al otro desde él/ella mismo/a</vt:lpstr>
      <vt:lpstr>Entender al otro desde él/ella mismo/a</vt:lpstr>
      <vt:lpstr>¿Año de la Fe?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Visión sobre incidencia pública de la Iglesia y la misión evangelizadora</dc:title>
  <dc:creator>Elizabeth Judd</dc:creator>
  <cp:lastModifiedBy>antonio.serrano</cp:lastModifiedBy>
  <cp:revision>3</cp:revision>
  <dcterms:modified xsi:type="dcterms:W3CDTF">2012-11-21T23:31:57Z</dcterms:modified>
</cp:coreProperties>
</file>